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0" r:id="rId5"/>
    <p:sldMasterId id="2147483652" r:id="rId6"/>
    <p:sldMasterId id="2147483654" r:id="rId7"/>
    <p:sldMasterId id="2147483656" r:id="rId8"/>
  </p:sldMasterIdLst>
  <p:notesMasterIdLst>
    <p:notesMasterId r:id="rId24"/>
  </p:notesMasterIdLst>
  <p:handoutMasterIdLst>
    <p:handoutMasterId r:id="rId25"/>
  </p:handoutMasterIdLst>
  <p:sldIdLst>
    <p:sldId id="256" r:id="rId9"/>
    <p:sldId id="270" r:id="rId10"/>
    <p:sldId id="258" r:id="rId11"/>
    <p:sldId id="273" r:id="rId12"/>
    <p:sldId id="276" r:id="rId13"/>
    <p:sldId id="257" r:id="rId14"/>
    <p:sldId id="259" r:id="rId15"/>
    <p:sldId id="260" r:id="rId16"/>
    <p:sldId id="272" r:id="rId17"/>
    <p:sldId id="267" r:id="rId18"/>
    <p:sldId id="261" r:id="rId19"/>
    <p:sldId id="262" r:id="rId20"/>
    <p:sldId id="264" r:id="rId21"/>
    <p:sldId id="275" r:id="rId22"/>
    <p:sldId id="265" r:id="rId23"/>
  </p:sldIdLst>
  <p:sldSz cx="9144000" cy="6858000" type="screen4x3"/>
  <p:notesSz cx="6858000" cy="9144000"/>
  <p:defaultTextStyle>
    <a:defPPr>
      <a:defRPr lang="fr-FR"/>
    </a:defPPr>
    <a:lvl1pPr algn="ctr" rtl="0" fontAlgn="base">
      <a:spcBef>
        <a:spcPct val="0"/>
      </a:spcBef>
      <a:spcAft>
        <a:spcPct val="0"/>
      </a:spcAft>
      <a:defRPr sz="1200" kern="1200">
        <a:solidFill>
          <a:schemeClr val="tx1"/>
        </a:solidFill>
        <a:latin typeface="Lucida Sans" pitchFamily="34" charset="0"/>
        <a:ea typeface="+mn-ea"/>
        <a:cs typeface="Arial" charset="0"/>
      </a:defRPr>
    </a:lvl1pPr>
    <a:lvl2pPr marL="457200" algn="ctr" rtl="0" fontAlgn="base">
      <a:spcBef>
        <a:spcPct val="0"/>
      </a:spcBef>
      <a:spcAft>
        <a:spcPct val="0"/>
      </a:spcAft>
      <a:defRPr sz="1200" kern="1200">
        <a:solidFill>
          <a:schemeClr val="tx1"/>
        </a:solidFill>
        <a:latin typeface="Lucida Sans" pitchFamily="34" charset="0"/>
        <a:ea typeface="+mn-ea"/>
        <a:cs typeface="Arial" charset="0"/>
      </a:defRPr>
    </a:lvl2pPr>
    <a:lvl3pPr marL="914400" algn="ctr" rtl="0" fontAlgn="base">
      <a:spcBef>
        <a:spcPct val="0"/>
      </a:spcBef>
      <a:spcAft>
        <a:spcPct val="0"/>
      </a:spcAft>
      <a:defRPr sz="1200" kern="1200">
        <a:solidFill>
          <a:schemeClr val="tx1"/>
        </a:solidFill>
        <a:latin typeface="Lucida Sans" pitchFamily="34" charset="0"/>
        <a:ea typeface="+mn-ea"/>
        <a:cs typeface="Arial" charset="0"/>
      </a:defRPr>
    </a:lvl3pPr>
    <a:lvl4pPr marL="1371600" algn="ctr" rtl="0" fontAlgn="base">
      <a:spcBef>
        <a:spcPct val="0"/>
      </a:spcBef>
      <a:spcAft>
        <a:spcPct val="0"/>
      </a:spcAft>
      <a:defRPr sz="1200" kern="1200">
        <a:solidFill>
          <a:schemeClr val="tx1"/>
        </a:solidFill>
        <a:latin typeface="Lucida Sans" pitchFamily="34" charset="0"/>
        <a:ea typeface="+mn-ea"/>
        <a:cs typeface="Arial" charset="0"/>
      </a:defRPr>
    </a:lvl4pPr>
    <a:lvl5pPr marL="1828800" algn="ctr" rtl="0" fontAlgn="base">
      <a:spcBef>
        <a:spcPct val="0"/>
      </a:spcBef>
      <a:spcAft>
        <a:spcPct val="0"/>
      </a:spcAft>
      <a:defRPr sz="1200" kern="1200">
        <a:solidFill>
          <a:schemeClr val="tx1"/>
        </a:solidFill>
        <a:latin typeface="Lucida Sans" pitchFamily="34" charset="0"/>
        <a:ea typeface="+mn-ea"/>
        <a:cs typeface="Arial" charset="0"/>
      </a:defRPr>
    </a:lvl5pPr>
    <a:lvl6pPr marL="2286000" algn="l" defTabSz="914400" rtl="0" eaLnBrk="1" latinLnBrk="0" hangingPunct="1">
      <a:defRPr sz="1200" kern="1200">
        <a:solidFill>
          <a:schemeClr val="tx1"/>
        </a:solidFill>
        <a:latin typeface="Lucida Sans" pitchFamily="34" charset="0"/>
        <a:ea typeface="+mn-ea"/>
        <a:cs typeface="Arial" charset="0"/>
      </a:defRPr>
    </a:lvl6pPr>
    <a:lvl7pPr marL="2743200" algn="l" defTabSz="914400" rtl="0" eaLnBrk="1" latinLnBrk="0" hangingPunct="1">
      <a:defRPr sz="1200" kern="1200">
        <a:solidFill>
          <a:schemeClr val="tx1"/>
        </a:solidFill>
        <a:latin typeface="Lucida Sans" pitchFamily="34" charset="0"/>
        <a:ea typeface="+mn-ea"/>
        <a:cs typeface="Arial" charset="0"/>
      </a:defRPr>
    </a:lvl7pPr>
    <a:lvl8pPr marL="3200400" algn="l" defTabSz="914400" rtl="0" eaLnBrk="1" latinLnBrk="0" hangingPunct="1">
      <a:defRPr sz="1200" kern="1200">
        <a:solidFill>
          <a:schemeClr val="tx1"/>
        </a:solidFill>
        <a:latin typeface="Lucida Sans" pitchFamily="34" charset="0"/>
        <a:ea typeface="+mn-ea"/>
        <a:cs typeface="Arial" charset="0"/>
      </a:defRPr>
    </a:lvl8pPr>
    <a:lvl9pPr marL="3657600" algn="l" defTabSz="914400" rtl="0" eaLnBrk="1" latinLnBrk="0" hangingPunct="1">
      <a:defRPr sz="1200" kern="1200">
        <a:solidFill>
          <a:schemeClr val="tx1"/>
        </a:solidFill>
        <a:latin typeface="Lucida Sans"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orient="horz" pos="210">
          <p15:clr>
            <a:srgbClr val="A4A3A4"/>
          </p15:clr>
        </p15:guide>
        <p15:guide id="3" orient="horz" pos="2432">
          <p15:clr>
            <a:srgbClr val="A4A3A4"/>
          </p15:clr>
        </p15:guide>
        <p15:guide id="4" pos="2880">
          <p15:clr>
            <a:srgbClr val="A4A3A4"/>
          </p15:clr>
        </p15:guide>
        <p15:guide id="5" pos="1837">
          <p15:clr>
            <a:srgbClr val="A4A3A4"/>
          </p15:clr>
        </p15:guide>
        <p15:guide id="6" pos="4286">
          <p15:clr>
            <a:srgbClr val="A4A3A4"/>
          </p15:clr>
        </p15:guide>
        <p15:guide id="7" pos="4876">
          <p15:clr>
            <a:srgbClr val="A4A3A4"/>
          </p15:clr>
        </p15:guide>
        <p15:guide id="8" pos="8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0034"/>
    <a:srgbClr val="410A8C"/>
    <a:srgbClr val="6B6459"/>
    <a:srgbClr val="38B5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82" autoAdjust="0"/>
    <p:restoredTop sz="94660"/>
  </p:normalViewPr>
  <p:slideViewPr>
    <p:cSldViewPr showGuides="1">
      <p:cViewPr varScale="1">
        <p:scale>
          <a:sx n="115" d="100"/>
          <a:sy n="115" d="100"/>
        </p:scale>
        <p:origin x="516" y="108"/>
      </p:cViewPr>
      <p:guideLst>
        <p:guide orient="horz" pos="2160"/>
        <p:guide orient="horz" pos="210"/>
        <p:guide orient="horz" pos="2432"/>
        <p:guide pos="2880"/>
        <p:guide pos="1837"/>
        <p:guide pos="4286"/>
        <p:guide pos="4876"/>
        <p:guide pos="8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Feuille_de_calcul_Microsoft_Excel.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fr-FR" sz="1600" b="0" i="0" baseline="0" dirty="0" smtClean="0">
                <a:effectLst/>
              </a:rPr>
              <a:t>Evolution du nombre de dépôts sur le portail HAL-UPEC</a:t>
            </a:r>
            <a:endParaRPr lang="fr-FR" sz="1800" dirty="0">
              <a:effectLst/>
            </a:endParaRPr>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fr-FR"/>
        </a:p>
      </c:txPr>
    </c:title>
    <c:autoTitleDeleted val="0"/>
    <c:plotArea>
      <c:layout>
        <c:manualLayout>
          <c:layoutTarget val="inner"/>
          <c:xMode val="edge"/>
          <c:yMode val="edge"/>
          <c:x val="9.6451443569553805E-2"/>
          <c:y val="0.13045324803149605"/>
          <c:w val="0.87854855643044616"/>
          <c:h val="0.70071210629921254"/>
        </c:manualLayout>
      </c:layout>
      <c:barChart>
        <c:barDir val="col"/>
        <c:grouping val="clustered"/>
        <c:varyColors val="0"/>
        <c:ser>
          <c:idx val="0"/>
          <c:order val="0"/>
          <c:tx>
            <c:strRef>
              <c:f>Feuil1!$B$1</c:f>
              <c:strCache>
                <c:ptCount val="1"/>
                <c:pt idx="0">
                  <c:v>Documents en texte intégral</c:v>
                </c:pt>
              </c:strCache>
            </c:strRef>
          </c:tx>
          <c:spPr>
            <a:solidFill>
              <a:schemeClr val="accent1"/>
            </a:solidFill>
            <a:ln>
              <a:noFill/>
            </a:ln>
            <a:effectLst/>
          </c:spPr>
          <c:invertIfNegative val="0"/>
          <c:cat>
            <c:numRef>
              <c:f>Feuil1!$A$2:$A$9</c:f>
              <c:numCache>
                <c:formatCode>General</c:formatCode>
                <c:ptCount val="8"/>
                <c:pt idx="0">
                  <c:v>2015</c:v>
                </c:pt>
                <c:pt idx="1">
                  <c:v>2016</c:v>
                </c:pt>
                <c:pt idx="2">
                  <c:v>2017</c:v>
                </c:pt>
                <c:pt idx="3">
                  <c:v>2018</c:v>
                </c:pt>
                <c:pt idx="4">
                  <c:v>2019</c:v>
                </c:pt>
                <c:pt idx="5">
                  <c:v>2020</c:v>
                </c:pt>
                <c:pt idx="6">
                  <c:v>2021</c:v>
                </c:pt>
                <c:pt idx="7">
                  <c:v>2022</c:v>
                </c:pt>
              </c:numCache>
            </c:numRef>
          </c:cat>
          <c:val>
            <c:numRef>
              <c:f>Feuil1!$B$2:$B$9</c:f>
              <c:numCache>
                <c:formatCode>General</c:formatCode>
                <c:ptCount val="8"/>
                <c:pt idx="0">
                  <c:v>640</c:v>
                </c:pt>
                <c:pt idx="1">
                  <c:v>847</c:v>
                </c:pt>
                <c:pt idx="2">
                  <c:v>804</c:v>
                </c:pt>
                <c:pt idx="3">
                  <c:v>951</c:v>
                </c:pt>
                <c:pt idx="4">
                  <c:v>1159</c:v>
                </c:pt>
                <c:pt idx="5">
                  <c:v>1701</c:v>
                </c:pt>
                <c:pt idx="6">
                  <c:v>1878</c:v>
                </c:pt>
                <c:pt idx="7">
                  <c:v>181</c:v>
                </c:pt>
              </c:numCache>
            </c:numRef>
          </c:val>
          <c:extLst>
            <c:ext xmlns:c16="http://schemas.microsoft.com/office/drawing/2014/chart" uri="{C3380CC4-5D6E-409C-BE32-E72D297353CC}">
              <c16:uniqueId val="{00000000-04FC-47CC-8B44-E96FCE94C03F}"/>
            </c:ext>
          </c:extLst>
        </c:ser>
        <c:ser>
          <c:idx val="1"/>
          <c:order val="1"/>
          <c:tx>
            <c:strRef>
              <c:f>Feuil1!$C$1</c:f>
              <c:strCache>
                <c:ptCount val="1"/>
                <c:pt idx="0">
                  <c:v>Notices</c:v>
                </c:pt>
              </c:strCache>
            </c:strRef>
          </c:tx>
          <c:spPr>
            <a:solidFill>
              <a:schemeClr val="accent2"/>
            </a:solidFill>
            <a:ln>
              <a:noFill/>
            </a:ln>
            <a:effectLst/>
          </c:spPr>
          <c:invertIfNegative val="0"/>
          <c:cat>
            <c:numRef>
              <c:f>Feuil1!$A$2:$A$9</c:f>
              <c:numCache>
                <c:formatCode>General</c:formatCode>
                <c:ptCount val="8"/>
                <c:pt idx="0">
                  <c:v>2015</c:v>
                </c:pt>
                <c:pt idx="1">
                  <c:v>2016</c:v>
                </c:pt>
                <c:pt idx="2">
                  <c:v>2017</c:v>
                </c:pt>
                <c:pt idx="3">
                  <c:v>2018</c:v>
                </c:pt>
                <c:pt idx="4">
                  <c:v>2019</c:v>
                </c:pt>
                <c:pt idx="5">
                  <c:v>2020</c:v>
                </c:pt>
                <c:pt idx="6">
                  <c:v>2021</c:v>
                </c:pt>
                <c:pt idx="7">
                  <c:v>2022</c:v>
                </c:pt>
              </c:numCache>
            </c:numRef>
          </c:cat>
          <c:val>
            <c:numRef>
              <c:f>Feuil1!$C$2:$C$9</c:f>
              <c:numCache>
                <c:formatCode>General</c:formatCode>
                <c:ptCount val="8"/>
                <c:pt idx="0">
                  <c:v>1479</c:v>
                </c:pt>
                <c:pt idx="1">
                  <c:v>1047</c:v>
                </c:pt>
                <c:pt idx="2">
                  <c:v>2446</c:v>
                </c:pt>
                <c:pt idx="3">
                  <c:v>2699</c:v>
                </c:pt>
                <c:pt idx="4">
                  <c:v>3071</c:v>
                </c:pt>
                <c:pt idx="5">
                  <c:v>2937</c:v>
                </c:pt>
                <c:pt idx="6">
                  <c:v>2272</c:v>
                </c:pt>
                <c:pt idx="7">
                  <c:v>159</c:v>
                </c:pt>
              </c:numCache>
            </c:numRef>
          </c:val>
          <c:extLst>
            <c:ext xmlns:c16="http://schemas.microsoft.com/office/drawing/2014/chart" uri="{C3380CC4-5D6E-409C-BE32-E72D297353CC}">
              <c16:uniqueId val="{00000001-04FC-47CC-8B44-E96FCE94C03F}"/>
            </c:ext>
          </c:extLst>
        </c:ser>
        <c:dLbls>
          <c:showLegendKey val="0"/>
          <c:showVal val="0"/>
          <c:showCatName val="0"/>
          <c:showSerName val="0"/>
          <c:showPercent val="0"/>
          <c:showBubbleSize val="0"/>
        </c:dLbls>
        <c:gapWidth val="219"/>
        <c:overlap val="-27"/>
        <c:axId val="431857472"/>
        <c:axId val="431857800"/>
      </c:barChart>
      <c:catAx>
        <c:axId val="4318574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431857800"/>
        <c:crosses val="autoZero"/>
        <c:auto val="1"/>
        <c:lblAlgn val="ctr"/>
        <c:lblOffset val="100"/>
        <c:noMultiLvlLbl val="0"/>
      </c:catAx>
      <c:valAx>
        <c:axId val="4318578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43185747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B1A258D-76CB-416B-B17D-FB874FB4D73E}" type="datetimeFigureOut">
              <a:rPr lang="fr-FR" smtClean="0"/>
              <a:t>10/02/2022</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1FBA01-9E59-4CB2-B906-B2D51BF59D98}" type="slidenum">
              <a:rPr lang="fr-FR" smtClean="0"/>
              <a:t>‹N°›</a:t>
            </a:fld>
            <a:endParaRPr lang="fr-FR"/>
          </a:p>
        </p:txBody>
      </p:sp>
    </p:spTree>
    <p:extLst>
      <p:ext uri="{BB962C8B-B14F-4D97-AF65-F5344CB8AC3E}">
        <p14:creationId xmlns:p14="http://schemas.microsoft.com/office/powerpoint/2010/main" val="3782314994"/>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a:latin typeface="Arial" charset="0"/>
              </a:defRPr>
            </a:lvl1pPr>
          </a:lstStyle>
          <a:p>
            <a:endParaRPr lang="fr-FR"/>
          </a:p>
        </p:txBody>
      </p:sp>
      <p:sp>
        <p:nvSpPr>
          <p:cNvPr id="51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latin typeface="Arial" charset="0"/>
              </a:defRPr>
            </a:lvl1pPr>
          </a:lstStyle>
          <a:p>
            <a:endParaRPr lang="fr-FR"/>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a:latin typeface="Arial" charset="0"/>
              </a:defRPr>
            </a:lvl1pPr>
          </a:lstStyle>
          <a:p>
            <a:endParaRPr lang="fr-FR"/>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a:latin typeface="Arial" charset="0"/>
              </a:defRPr>
            </a:lvl1pPr>
          </a:lstStyle>
          <a:p>
            <a:fld id="{EF36A8A8-EEED-469E-997E-F777F1714A19}" type="slidenum">
              <a:rPr lang="fr-FR"/>
              <a:pPr/>
              <a:t>‹N°›</a:t>
            </a:fld>
            <a:endParaRPr lang="fr-FR"/>
          </a:p>
        </p:txBody>
      </p:sp>
    </p:spTree>
    <p:extLst>
      <p:ext uri="{BB962C8B-B14F-4D97-AF65-F5344CB8AC3E}">
        <p14:creationId xmlns:p14="http://schemas.microsoft.com/office/powerpoint/2010/main" val="3350067632"/>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Tree>
    <p:extLst>
      <p:ext uri="{BB962C8B-B14F-4D97-AF65-F5344CB8AC3E}">
        <p14:creationId xmlns:p14="http://schemas.microsoft.com/office/powerpoint/2010/main" val="2047526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Tree>
    <p:extLst>
      <p:ext uri="{BB962C8B-B14F-4D97-AF65-F5344CB8AC3E}">
        <p14:creationId xmlns:p14="http://schemas.microsoft.com/office/powerpoint/2010/main" val="20475269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4" name="Group 22"/>
          <p:cNvGrpSpPr>
            <a:grpSpLocks/>
          </p:cNvGrpSpPr>
          <p:nvPr userDrawn="1"/>
        </p:nvGrpSpPr>
        <p:grpSpPr bwMode="auto">
          <a:xfrm>
            <a:off x="288925" y="260350"/>
            <a:ext cx="8564563" cy="5399088"/>
            <a:chOff x="182" y="164"/>
            <a:chExt cx="5395" cy="3401"/>
          </a:xfrm>
        </p:grpSpPr>
        <p:sp>
          <p:nvSpPr>
            <p:cNvPr id="15" name="Rectangle 17"/>
            <p:cNvSpPr>
              <a:spLocks noChangeArrowheads="1"/>
            </p:cNvSpPr>
            <p:nvPr/>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21" descr="cadre_porte_rose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4098" name="Rectangle 2"/>
          <p:cNvSpPr>
            <a:spLocks noGrp="1" noChangeArrowheads="1"/>
          </p:cNvSpPr>
          <p:nvPr>
            <p:ph type="ctrTitle"/>
          </p:nvPr>
        </p:nvSpPr>
        <p:spPr>
          <a:xfrm>
            <a:off x="1403350" y="1628775"/>
            <a:ext cx="6337300" cy="2198688"/>
          </a:xfrm>
        </p:spPr>
        <p:txBody>
          <a:bodyPr anchor="ctr"/>
          <a:lstStyle>
            <a:lvl1pPr algn="ctr">
              <a:defRPr sz="3500">
                <a:solidFill>
                  <a:schemeClr val="accent1"/>
                </a:solidFill>
              </a:defRPr>
            </a:lvl1pPr>
          </a:lstStyle>
          <a:p>
            <a:pPr lvl="0"/>
            <a:r>
              <a:rPr lang="fr-FR" noProof="0" smtClean="0"/>
              <a:t>Modifiez le style du titre</a:t>
            </a:r>
            <a:endParaRPr lang="fr-FR" noProof="0" dirty="0" smtClean="0"/>
          </a:p>
        </p:txBody>
      </p:sp>
      <p:sp>
        <p:nvSpPr>
          <p:cNvPr id="4099" name="Rectangle 3"/>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smtClean="0"/>
              <a:t>Modifier le style des sous-titres du masque</a:t>
            </a:r>
            <a:endParaRPr lang="fr-FR" noProof="0" dirty="0" smtClean="0"/>
          </a:p>
        </p:txBody>
      </p:sp>
      <p:sp>
        <p:nvSpPr>
          <p:cNvPr id="4105" name="Rectangle 9"/>
          <p:cNvSpPr>
            <a:spLocks noGrp="1" noChangeArrowheads="1"/>
          </p:cNvSpPr>
          <p:nvPr>
            <p:ph type="dt" sz="half" idx="2"/>
          </p:nvPr>
        </p:nvSpPr>
        <p:spPr/>
        <p:txBody>
          <a:bodyPr/>
          <a:lstStyle>
            <a:lvl1pPr>
              <a:defRPr/>
            </a:lvl1pPr>
          </a:lstStyle>
          <a:p>
            <a:r>
              <a:rPr lang="fr-FR" smtClean="0"/>
              <a:t>15/02/2022</a:t>
            </a:r>
            <a:endParaRPr lang="fr-FR"/>
          </a:p>
        </p:txBody>
      </p:sp>
      <p:sp>
        <p:nvSpPr>
          <p:cNvPr id="4106" name="Rectangle 10"/>
          <p:cNvSpPr>
            <a:spLocks noGrp="1" noChangeArrowheads="1"/>
          </p:cNvSpPr>
          <p:nvPr>
            <p:ph type="ftr" sz="quarter" idx="3"/>
          </p:nvPr>
        </p:nvSpPr>
        <p:spPr/>
        <p:txBody>
          <a:bodyPr/>
          <a:lstStyle>
            <a:lvl1pPr>
              <a:defRPr/>
            </a:lvl1pPr>
          </a:lstStyle>
          <a:p>
            <a:r>
              <a:rPr lang="fr-FR" smtClean="0"/>
              <a:t>HAL-UPEC outil de la valorisation de la recherche à l’université par l’accès ouvert</a:t>
            </a:r>
            <a:endParaRPr lang="fr-FR"/>
          </a:p>
        </p:txBody>
      </p:sp>
      <p:pic>
        <p:nvPicPr>
          <p:cNvPr id="4107" name="Picture 11"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4108" name="Line 12"/>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109" name="Line 13"/>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110" name="Line 14"/>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111" name="Text Box 15"/>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69825E8B-1E12-417A-A7AF-550018AE9134}" type="slidenum">
              <a:rPr lang="fr-FR" sz="800"/>
              <a:pPr algn="l"/>
              <a:t>‹N°›</a:t>
            </a:fld>
            <a:endParaRPr lang="fr-FR" sz="80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r>
              <a:rPr lang="fr-FR" smtClean="0"/>
              <a:t>15/02/2022</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HAL-UPEC outil de la valorisation de la recherche à l’université par l’accès ouvert</a:t>
            </a:r>
            <a:endParaRPr lang="fr-FR"/>
          </a:p>
        </p:txBody>
      </p:sp>
    </p:spTree>
    <p:extLst>
      <p:ext uri="{BB962C8B-B14F-4D97-AF65-F5344CB8AC3E}">
        <p14:creationId xmlns:p14="http://schemas.microsoft.com/office/powerpoint/2010/main" val="528134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r>
              <a:rPr lang="fr-FR" smtClean="0"/>
              <a:t>15/02/2022</a:t>
            </a:r>
            <a:endParaRPr lang="fr-FR"/>
          </a:p>
        </p:txBody>
      </p:sp>
      <p:sp>
        <p:nvSpPr>
          <p:cNvPr id="4" name="Espace réservé du pied de page 3"/>
          <p:cNvSpPr>
            <a:spLocks noGrp="1"/>
          </p:cNvSpPr>
          <p:nvPr>
            <p:ph type="ftr" sz="quarter" idx="11"/>
          </p:nvPr>
        </p:nvSpPr>
        <p:spPr/>
        <p:txBody>
          <a:bodyPr/>
          <a:lstStyle/>
          <a:p>
            <a:r>
              <a:rPr lang="fr-FR" smtClean="0"/>
              <a:t>HAL-UPEC outil de la valorisation de la recherche à l’université par l’accès ouvert</a:t>
            </a:r>
            <a:endParaRPr lang="fr-FR"/>
          </a:p>
        </p:txBody>
      </p:sp>
    </p:spTree>
    <p:extLst>
      <p:ext uri="{BB962C8B-B14F-4D97-AF65-F5344CB8AC3E}">
        <p14:creationId xmlns:p14="http://schemas.microsoft.com/office/powerpoint/2010/main" val="1853497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4" name="Group 22"/>
          <p:cNvGrpSpPr>
            <a:grpSpLocks/>
          </p:cNvGrpSpPr>
          <p:nvPr userDrawn="1"/>
        </p:nvGrpSpPr>
        <p:grpSpPr bwMode="auto">
          <a:xfrm>
            <a:off x="288925" y="260350"/>
            <a:ext cx="8564563" cy="5399088"/>
            <a:chOff x="182" y="164"/>
            <a:chExt cx="5395" cy="3401"/>
          </a:xfrm>
        </p:grpSpPr>
        <p:sp>
          <p:nvSpPr>
            <p:cNvPr id="15" name="Rectangle 19"/>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21" descr="cadre_porte_turquoise_2cm-1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8197" name="Rectangle 5"/>
          <p:cNvSpPr>
            <a:spLocks noGrp="1" noChangeArrowheads="1"/>
          </p:cNvSpPr>
          <p:nvPr>
            <p:ph type="ctrTitle"/>
          </p:nvPr>
        </p:nvSpPr>
        <p:spPr>
          <a:xfrm>
            <a:off x="1403350" y="1628775"/>
            <a:ext cx="6337300" cy="2198688"/>
          </a:xfrm>
        </p:spPr>
        <p:txBody>
          <a:bodyPr anchor="ctr"/>
          <a:lstStyle>
            <a:lvl1pPr algn="ctr">
              <a:defRPr sz="3500">
                <a:solidFill>
                  <a:schemeClr val="accent2"/>
                </a:solidFill>
              </a:defRPr>
            </a:lvl1pPr>
          </a:lstStyle>
          <a:p>
            <a:pPr lvl="0"/>
            <a:r>
              <a:rPr lang="fr-FR" noProof="0" smtClean="0"/>
              <a:t>Cliquez pour modifier le style du titre</a:t>
            </a:r>
          </a:p>
        </p:txBody>
      </p:sp>
      <p:sp>
        <p:nvSpPr>
          <p:cNvPr id="8198" name="Rectangle 6"/>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smtClean="0"/>
              <a:t>Cliquez pour modifier le style des sous-titres du masque</a:t>
            </a:r>
          </a:p>
        </p:txBody>
      </p:sp>
      <p:sp>
        <p:nvSpPr>
          <p:cNvPr id="8199" name="Rectangle 7"/>
          <p:cNvSpPr>
            <a:spLocks noGrp="1" noChangeArrowheads="1"/>
          </p:cNvSpPr>
          <p:nvPr>
            <p:ph type="dt" sz="half" idx="2"/>
          </p:nvPr>
        </p:nvSpPr>
        <p:spPr/>
        <p:txBody>
          <a:bodyPr/>
          <a:lstStyle>
            <a:lvl1pPr>
              <a:defRPr/>
            </a:lvl1pPr>
          </a:lstStyle>
          <a:p>
            <a:r>
              <a:rPr lang="fr-FR" smtClean="0"/>
              <a:t>15/02/2022</a:t>
            </a:r>
            <a:endParaRPr lang="fr-FR"/>
          </a:p>
        </p:txBody>
      </p:sp>
      <p:sp>
        <p:nvSpPr>
          <p:cNvPr id="8200" name="Rectangle 8"/>
          <p:cNvSpPr>
            <a:spLocks noGrp="1" noChangeArrowheads="1"/>
          </p:cNvSpPr>
          <p:nvPr>
            <p:ph type="ftr" sz="quarter" idx="3"/>
          </p:nvPr>
        </p:nvSpPr>
        <p:spPr/>
        <p:txBody>
          <a:bodyPr/>
          <a:lstStyle>
            <a:lvl1pPr>
              <a:defRPr/>
            </a:lvl1pPr>
          </a:lstStyle>
          <a:p>
            <a:r>
              <a:rPr lang="fr-FR" smtClean="0"/>
              <a:t>HAL-UPEC outil de la valorisation de la recherche à l’université par l’accès ouvert</a:t>
            </a:r>
            <a:endParaRPr lang="fr-FR"/>
          </a:p>
        </p:txBody>
      </p:sp>
      <p:pic>
        <p:nvPicPr>
          <p:cNvPr id="8201"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8202"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3"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4"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5"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0C9CD840-18C8-4729-B27E-646D4D5A14A7}" type="slidenum">
              <a:rPr lang="fr-FR" sz="800"/>
              <a:pPr algn="l"/>
              <a:t>‹N°›</a:t>
            </a:fld>
            <a:endParaRPr lang="fr-FR" sz="80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r>
              <a:rPr lang="fr-FR" smtClean="0"/>
              <a:t>15/02/2022</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HAL-UPEC outil de la valorisation de la recherche à l’université par l’accès ouvert</a:t>
            </a:r>
            <a:endParaRPr lang="fr-FR"/>
          </a:p>
        </p:txBody>
      </p:sp>
    </p:spTree>
    <p:extLst>
      <p:ext uri="{BB962C8B-B14F-4D97-AF65-F5344CB8AC3E}">
        <p14:creationId xmlns:p14="http://schemas.microsoft.com/office/powerpoint/2010/main" val="1802792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r>
              <a:rPr lang="fr-FR" smtClean="0"/>
              <a:t>15/02/2022</a:t>
            </a:r>
            <a:endParaRPr lang="fr-FR"/>
          </a:p>
        </p:txBody>
      </p:sp>
      <p:sp>
        <p:nvSpPr>
          <p:cNvPr id="4" name="Espace réservé du pied de page 3"/>
          <p:cNvSpPr>
            <a:spLocks noGrp="1"/>
          </p:cNvSpPr>
          <p:nvPr>
            <p:ph type="ftr" sz="quarter" idx="11"/>
          </p:nvPr>
        </p:nvSpPr>
        <p:spPr/>
        <p:txBody>
          <a:bodyPr/>
          <a:lstStyle/>
          <a:p>
            <a:r>
              <a:rPr lang="fr-FR" smtClean="0"/>
              <a:t>HAL-UPEC outil de la valorisation de la recherche à l’université par l’accès ouvert</a:t>
            </a:r>
            <a:endParaRPr lang="fr-FR"/>
          </a:p>
        </p:txBody>
      </p:sp>
    </p:spTree>
    <p:extLst>
      <p:ext uri="{BB962C8B-B14F-4D97-AF65-F5344CB8AC3E}">
        <p14:creationId xmlns:p14="http://schemas.microsoft.com/office/powerpoint/2010/main" val="3364489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5" name="Groupe 14"/>
          <p:cNvGrpSpPr/>
          <p:nvPr userDrawn="1"/>
        </p:nvGrpSpPr>
        <p:grpSpPr>
          <a:xfrm>
            <a:off x="288925" y="260350"/>
            <a:ext cx="8564563" cy="5399088"/>
            <a:chOff x="288925" y="260350"/>
            <a:chExt cx="8564563" cy="5399088"/>
          </a:xfrm>
        </p:grpSpPr>
        <p:sp>
          <p:nvSpPr>
            <p:cNvPr id="16" name="Rectangle 16"/>
            <p:cNvSpPr>
              <a:spLocks noChangeArrowheads="1"/>
            </p:cNvSpPr>
            <p:nvPr userDrawn="1"/>
          </p:nvSpPr>
          <p:spPr bwMode="auto">
            <a:xfrm>
              <a:off x="288925" y="260350"/>
              <a:ext cx="8564563" cy="539908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7" name="Picture 17" descr="cadre_porte_jaune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88925" y="4940300"/>
              <a:ext cx="8564563" cy="719138"/>
            </a:xfrm>
            <a:prstGeom prst="rect">
              <a:avLst/>
            </a:prstGeom>
            <a:noFill/>
            <a:extLst>
              <a:ext uri="{909E8E84-426E-40DD-AFC4-6F175D3DCCD1}">
                <a14:hiddenFill xmlns:a14="http://schemas.microsoft.com/office/drawing/2010/main">
                  <a:solidFill>
                    <a:srgbClr val="FFFFFF"/>
                  </a:solidFill>
                </a14:hiddenFill>
              </a:ext>
            </a:extLst>
          </p:spPr>
        </p:pic>
      </p:grpSp>
      <p:sp>
        <p:nvSpPr>
          <p:cNvPr id="25605" name="Rectangle 5"/>
          <p:cNvSpPr>
            <a:spLocks noGrp="1" noChangeArrowheads="1"/>
          </p:cNvSpPr>
          <p:nvPr>
            <p:ph type="ctrTitle"/>
          </p:nvPr>
        </p:nvSpPr>
        <p:spPr>
          <a:xfrm>
            <a:off x="1403350" y="1628775"/>
            <a:ext cx="6337300" cy="2198688"/>
          </a:xfrm>
        </p:spPr>
        <p:txBody>
          <a:bodyPr anchor="ctr"/>
          <a:lstStyle>
            <a:lvl1pPr algn="ctr">
              <a:defRPr sz="3500">
                <a:solidFill>
                  <a:schemeClr val="accent3"/>
                </a:solidFill>
              </a:defRPr>
            </a:lvl1pPr>
          </a:lstStyle>
          <a:p>
            <a:pPr lvl="0"/>
            <a:r>
              <a:rPr lang="fr-FR" noProof="0" dirty="0" smtClean="0"/>
              <a:t>Cliquez pour modifier le style du titre</a:t>
            </a:r>
          </a:p>
        </p:txBody>
      </p:sp>
      <p:sp>
        <p:nvSpPr>
          <p:cNvPr id="25606" name="Rectangle 6"/>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smtClean="0"/>
              <a:t>Cliquez pour modifier le style des sous-titres du masque</a:t>
            </a:r>
          </a:p>
        </p:txBody>
      </p:sp>
      <p:sp>
        <p:nvSpPr>
          <p:cNvPr id="25607" name="Rectangle 7"/>
          <p:cNvSpPr>
            <a:spLocks noGrp="1" noChangeArrowheads="1"/>
          </p:cNvSpPr>
          <p:nvPr>
            <p:ph type="dt" sz="half" idx="2"/>
          </p:nvPr>
        </p:nvSpPr>
        <p:spPr/>
        <p:txBody>
          <a:bodyPr/>
          <a:lstStyle>
            <a:lvl1pPr>
              <a:defRPr/>
            </a:lvl1pPr>
          </a:lstStyle>
          <a:p>
            <a:r>
              <a:rPr lang="fr-FR" smtClean="0"/>
              <a:t>15/02/2022</a:t>
            </a:r>
            <a:endParaRPr lang="fr-FR"/>
          </a:p>
        </p:txBody>
      </p:sp>
      <p:sp>
        <p:nvSpPr>
          <p:cNvPr id="25608" name="Rectangle 8"/>
          <p:cNvSpPr>
            <a:spLocks noGrp="1" noChangeArrowheads="1"/>
          </p:cNvSpPr>
          <p:nvPr>
            <p:ph type="ftr" sz="quarter" idx="3"/>
          </p:nvPr>
        </p:nvSpPr>
        <p:spPr/>
        <p:txBody>
          <a:bodyPr/>
          <a:lstStyle>
            <a:lvl1pPr>
              <a:defRPr/>
            </a:lvl1pPr>
          </a:lstStyle>
          <a:p>
            <a:r>
              <a:rPr lang="fr-FR" smtClean="0"/>
              <a:t>HAL-UPEC outil de la valorisation de la recherche à l’université par l’accès ouvert</a:t>
            </a:r>
            <a:endParaRPr lang="fr-FR"/>
          </a:p>
        </p:txBody>
      </p:sp>
      <p:pic>
        <p:nvPicPr>
          <p:cNvPr id="25609"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25610"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5611"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5612"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5613"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A75B1404-2D78-420C-B877-941EAB124793}" type="slidenum">
              <a:rPr lang="fr-FR" sz="800"/>
              <a:pPr algn="l"/>
              <a:t>‹N°›</a:t>
            </a:fld>
            <a:endParaRPr lang="fr-FR" sz="80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r>
              <a:rPr lang="fr-FR" smtClean="0"/>
              <a:t>15/02/2022</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HAL-UPEC outil de la valorisation de la recherche à l’université par l’accès ouvert</a:t>
            </a:r>
            <a:endParaRPr lang="fr-FR"/>
          </a:p>
        </p:txBody>
      </p:sp>
    </p:spTree>
    <p:extLst>
      <p:ext uri="{BB962C8B-B14F-4D97-AF65-F5344CB8AC3E}">
        <p14:creationId xmlns:p14="http://schemas.microsoft.com/office/powerpoint/2010/main" val="2612746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r>
              <a:rPr lang="fr-FR" smtClean="0"/>
              <a:t>15/02/2022</a:t>
            </a:r>
            <a:endParaRPr lang="fr-FR"/>
          </a:p>
        </p:txBody>
      </p:sp>
      <p:sp>
        <p:nvSpPr>
          <p:cNvPr id="4" name="Espace réservé du pied de page 3"/>
          <p:cNvSpPr>
            <a:spLocks noGrp="1"/>
          </p:cNvSpPr>
          <p:nvPr>
            <p:ph type="ftr" sz="quarter" idx="11"/>
          </p:nvPr>
        </p:nvSpPr>
        <p:spPr/>
        <p:txBody>
          <a:bodyPr/>
          <a:lstStyle/>
          <a:p>
            <a:r>
              <a:rPr lang="fr-FR" smtClean="0"/>
              <a:t>HAL-UPEC outil de la valorisation de la recherche à l’université par l’accès ouvert</a:t>
            </a:r>
            <a:endParaRPr lang="fr-FR"/>
          </a:p>
        </p:txBody>
      </p:sp>
    </p:spTree>
    <p:extLst>
      <p:ext uri="{BB962C8B-B14F-4D97-AF65-F5344CB8AC3E}">
        <p14:creationId xmlns:p14="http://schemas.microsoft.com/office/powerpoint/2010/main" val="2477361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4" name="Group 18"/>
          <p:cNvGrpSpPr>
            <a:grpSpLocks/>
          </p:cNvGrpSpPr>
          <p:nvPr userDrawn="1"/>
        </p:nvGrpSpPr>
        <p:grpSpPr bwMode="auto">
          <a:xfrm>
            <a:off x="288925" y="260350"/>
            <a:ext cx="8564563" cy="5399088"/>
            <a:chOff x="182" y="164"/>
            <a:chExt cx="5395" cy="3401"/>
          </a:xfrm>
        </p:grpSpPr>
        <p:sp>
          <p:nvSpPr>
            <p:cNvPr id="15" name="Rectangle 16"/>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17" descr="cadre_porte_violet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40965" name="Rectangle 5"/>
          <p:cNvSpPr>
            <a:spLocks noGrp="1" noChangeArrowheads="1"/>
          </p:cNvSpPr>
          <p:nvPr>
            <p:ph type="ctrTitle"/>
          </p:nvPr>
        </p:nvSpPr>
        <p:spPr>
          <a:xfrm>
            <a:off x="1403350" y="1628775"/>
            <a:ext cx="6337300" cy="2198688"/>
          </a:xfrm>
        </p:spPr>
        <p:txBody>
          <a:bodyPr anchor="ctr"/>
          <a:lstStyle>
            <a:lvl1pPr algn="ctr">
              <a:defRPr sz="3500">
                <a:solidFill>
                  <a:schemeClr val="accent4"/>
                </a:solidFill>
              </a:defRPr>
            </a:lvl1pPr>
          </a:lstStyle>
          <a:p>
            <a:pPr lvl="0"/>
            <a:r>
              <a:rPr lang="fr-FR" noProof="0" smtClean="0"/>
              <a:t>Cliquez pour modifier le style du titre</a:t>
            </a:r>
          </a:p>
        </p:txBody>
      </p:sp>
      <p:sp>
        <p:nvSpPr>
          <p:cNvPr id="40966" name="Rectangle 6"/>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smtClean="0"/>
              <a:t>Cliquez pour modifier le style des sous-titres du masque</a:t>
            </a:r>
          </a:p>
        </p:txBody>
      </p:sp>
      <p:sp>
        <p:nvSpPr>
          <p:cNvPr id="40967" name="Rectangle 7"/>
          <p:cNvSpPr>
            <a:spLocks noGrp="1" noChangeArrowheads="1"/>
          </p:cNvSpPr>
          <p:nvPr>
            <p:ph type="dt" sz="half" idx="2"/>
          </p:nvPr>
        </p:nvSpPr>
        <p:spPr/>
        <p:txBody>
          <a:bodyPr/>
          <a:lstStyle>
            <a:lvl1pPr>
              <a:defRPr/>
            </a:lvl1pPr>
          </a:lstStyle>
          <a:p>
            <a:r>
              <a:rPr lang="fr-FR" smtClean="0"/>
              <a:t>15/02/2022</a:t>
            </a:r>
            <a:endParaRPr lang="fr-FR"/>
          </a:p>
        </p:txBody>
      </p:sp>
      <p:sp>
        <p:nvSpPr>
          <p:cNvPr id="40968" name="Rectangle 8"/>
          <p:cNvSpPr>
            <a:spLocks noGrp="1" noChangeArrowheads="1"/>
          </p:cNvSpPr>
          <p:nvPr>
            <p:ph type="ftr" sz="quarter" idx="3"/>
          </p:nvPr>
        </p:nvSpPr>
        <p:spPr/>
        <p:txBody>
          <a:bodyPr/>
          <a:lstStyle>
            <a:lvl1pPr>
              <a:defRPr/>
            </a:lvl1pPr>
          </a:lstStyle>
          <a:p>
            <a:r>
              <a:rPr lang="fr-FR" smtClean="0"/>
              <a:t>HAL-UPEC outil de la valorisation de la recherche à l’université par l’accès ouvert</a:t>
            </a:r>
            <a:endParaRPr lang="fr-FR"/>
          </a:p>
        </p:txBody>
      </p:sp>
      <p:pic>
        <p:nvPicPr>
          <p:cNvPr id="40969"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40970"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0971"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0972"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0973"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CA5324B8-0F0A-49FD-ADED-6DFD06B18622}" type="slidenum">
              <a:rPr lang="fr-FR" sz="800"/>
              <a:pPr algn="l"/>
              <a:t>‹N°›</a:t>
            </a:fld>
            <a:endParaRPr lang="fr-FR" sz="80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r>
              <a:rPr lang="fr-FR" smtClean="0"/>
              <a:t>15/02/2022</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HAL-UPEC outil de la valorisation de la recherche à l’université par l’accès ouvert</a:t>
            </a:r>
            <a:endParaRPr lang="fr-FR"/>
          </a:p>
        </p:txBody>
      </p:sp>
    </p:spTree>
    <p:extLst>
      <p:ext uri="{BB962C8B-B14F-4D97-AF65-F5344CB8AC3E}">
        <p14:creationId xmlns:p14="http://schemas.microsoft.com/office/powerpoint/2010/main" val="12139176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r>
              <a:rPr lang="fr-FR" smtClean="0"/>
              <a:t>15/02/2022</a:t>
            </a:r>
            <a:endParaRPr lang="fr-FR"/>
          </a:p>
        </p:txBody>
      </p:sp>
      <p:sp>
        <p:nvSpPr>
          <p:cNvPr id="4" name="Espace réservé du pied de page 3"/>
          <p:cNvSpPr>
            <a:spLocks noGrp="1"/>
          </p:cNvSpPr>
          <p:nvPr>
            <p:ph type="ftr" sz="quarter" idx="11"/>
          </p:nvPr>
        </p:nvSpPr>
        <p:spPr/>
        <p:txBody>
          <a:bodyPr/>
          <a:lstStyle/>
          <a:p>
            <a:r>
              <a:rPr lang="fr-FR" smtClean="0"/>
              <a:t>HAL-UPEC outil de la valorisation de la recherche à l’université par l’accès ouvert</a:t>
            </a:r>
            <a:endParaRPr lang="fr-FR"/>
          </a:p>
        </p:txBody>
      </p:sp>
    </p:spTree>
    <p:extLst>
      <p:ext uri="{BB962C8B-B14F-4D97-AF65-F5344CB8AC3E}">
        <p14:creationId xmlns:p14="http://schemas.microsoft.com/office/powerpoint/2010/main" val="39667506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0" name="Group 18"/>
          <p:cNvGrpSpPr>
            <a:grpSpLocks/>
          </p:cNvGrpSpPr>
          <p:nvPr userDrawn="1"/>
        </p:nvGrpSpPr>
        <p:grpSpPr bwMode="auto">
          <a:xfrm>
            <a:off x="288925" y="260350"/>
            <a:ext cx="8564563" cy="5399088"/>
            <a:chOff x="182" y="164"/>
            <a:chExt cx="5395" cy="3401"/>
          </a:xfrm>
        </p:grpSpPr>
        <p:sp>
          <p:nvSpPr>
            <p:cNvPr id="11" name="Rectangle 19"/>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2" name="Picture 20" descr="cadre_porte_rouge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56325" name="Rectangle 5"/>
          <p:cNvSpPr>
            <a:spLocks noGrp="1" noChangeArrowheads="1"/>
          </p:cNvSpPr>
          <p:nvPr>
            <p:ph type="ctrTitle"/>
          </p:nvPr>
        </p:nvSpPr>
        <p:spPr>
          <a:xfrm>
            <a:off x="1403350" y="786476"/>
            <a:ext cx="6337300" cy="2774950"/>
          </a:xfrm>
        </p:spPr>
        <p:txBody>
          <a:bodyPr wrap="square" anchor="b" anchorCtr="0"/>
          <a:lstStyle>
            <a:lvl1pPr>
              <a:defRPr sz="5400">
                <a:solidFill>
                  <a:schemeClr val="tx1"/>
                </a:solidFill>
              </a:defRPr>
            </a:lvl1pPr>
          </a:lstStyle>
          <a:p>
            <a:pPr lvl="0"/>
            <a:r>
              <a:rPr lang="fr-FR" noProof="0" dirty="0" smtClean="0"/>
              <a:t>Cliquez pour modifier le style du titre</a:t>
            </a:r>
          </a:p>
        </p:txBody>
      </p:sp>
      <p:sp>
        <p:nvSpPr>
          <p:cNvPr id="56326" name="Rectangle 6"/>
          <p:cNvSpPr>
            <a:spLocks noGrp="1" noChangeArrowheads="1"/>
          </p:cNvSpPr>
          <p:nvPr>
            <p:ph type="subTitle" idx="1"/>
          </p:nvPr>
        </p:nvSpPr>
        <p:spPr>
          <a:xfrm>
            <a:off x="1403350" y="3861048"/>
            <a:ext cx="6337300" cy="1106488"/>
          </a:xfrm>
        </p:spPr>
        <p:txBody>
          <a:bodyPr/>
          <a:lstStyle>
            <a:lvl1pPr>
              <a:defRPr sz="3200" b="0"/>
            </a:lvl1pPr>
          </a:lstStyle>
          <a:p>
            <a:pPr lvl="0"/>
            <a:r>
              <a:rPr lang="fr-FR" noProof="0" dirty="0" smtClean="0"/>
              <a:t>Cliquez pour modifier le style des sous-titres du masque</a:t>
            </a:r>
          </a:p>
        </p:txBody>
      </p:sp>
      <p:sp>
        <p:nvSpPr>
          <p:cNvPr id="56327" name="Rectangle 7"/>
          <p:cNvSpPr>
            <a:spLocks noGrp="1" noChangeArrowheads="1"/>
          </p:cNvSpPr>
          <p:nvPr>
            <p:ph type="dt" sz="half" idx="2"/>
          </p:nvPr>
        </p:nvSpPr>
        <p:spPr/>
        <p:txBody>
          <a:bodyPr/>
          <a:lstStyle>
            <a:lvl1pPr>
              <a:defRPr/>
            </a:lvl1pPr>
          </a:lstStyle>
          <a:p>
            <a:r>
              <a:rPr lang="fr-FR" smtClean="0"/>
              <a:t>15/02/2022</a:t>
            </a:r>
            <a:endParaRPr lang="fr-FR"/>
          </a:p>
        </p:txBody>
      </p:sp>
      <p:pic>
        <p:nvPicPr>
          <p:cNvPr id="56329"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56330"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re avec visuel">
    <p:spTree>
      <p:nvGrpSpPr>
        <p:cNvPr id="1" name=""/>
        <p:cNvGrpSpPr/>
        <p:nvPr/>
      </p:nvGrpSpPr>
      <p:grpSpPr>
        <a:xfrm>
          <a:off x="0" y="0"/>
          <a:ext cx="0" cy="0"/>
          <a:chOff x="0" y="0"/>
          <a:chExt cx="0" cy="0"/>
        </a:xfrm>
      </p:grpSpPr>
      <p:pic>
        <p:nvPicPr>
          <p:cNvPr id="12" name="Picture 20" descr="cadre_porte_rouge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88925" y="4940300"/>
            <a:ext cx="8564563" cy="719138"/>
          </a:xfrm>
          <a:prstGeom prst="rect">
            <a:avLst/>
          </a:prstGeom>
          <a:noFill/>
          <a:extLst>
            <a:ext uri="{909E8E84-426E-40DD-AFC4-6F175D3DCCD1}">
              <a14:hiddenFill xmlns:a14="http://schemas.microsoft.com/office/drawing/2010/main">
                <a:solidFill>
                  <a:srgbClr val="FFFFFF"/>
                </a:solidFill>
              </a14:hiddenFill>
            </a:ext>
          </a:extLst>
        </p:spPr>
      </p:pic>
      <p:sp>
        <p:nvSpPr>
          <p:cNvPr id="56325" name="Rectangle 5"/>
          <p:cNvSpPr>
            <a:spLocks noGrp="1" noChangeArrowheads="1"/>
          </p:cNvSpPr>
          <p:nvPr userDrawn="1">
            <p:ph type="ctrTitle"/>
          </p:nvPr>
        </p:nvSpPr>
        <p:spPr>
          <a:xfrm>
            <a:off x="1403350" y="786476"/>
            <a:ext cx="6337300" cy="2774950"/>
          </a:xfrm>
        </p:spPr>
        <p:txBody>
          <a:bodyPr wrap="square" anchor="b" anchorCtr="0"/>
          <a:lstStyle>
            <a:lvl1pPr>
              <a:defRPr sz="5400">
                <a:solidFill>
                  <a:schemeClr val="tx1"/>
                </a:solidFill>
              </a:defRPr>
            </a:lvl1pPr>
          </a:lstStyle>
          <a:p>
            <a:pPr lvl="0"/>
            <a:r>
              <a:rPr lang="fr-FR" noProof="0" dirty="0" smtClean="0"/>
              <a:t>Cliquez pour modifier le style du titre</a:t>
            </a:r>
          </a:p>
        </p:txBody>
      </p:sp>
      <p:sp>
        <p:nvSpPr>
          <p:cNvPr id="56326" name="Rectangle 6"/>
          <p:cNvSpPr>
            <a:spLocks noGrp="1" noChangeArrowheads="1"/>
          </p:cNvSpPr>
          <p:nvPr userDrawn="1">
            <p:ph type="subTitle" idx="1"/>
          </p:nvPr>
        </p:nvSpPr>
        <p:spPr>
          <a:xfrm>
            <a:off x="1403350" y="3861048"/>
            <a:ext cx="6337300" cy="1106488"/>
          </a:xfrm>
        </p:spPr>
        <p:txBody>
          <a:bodyPr/>
          <a:lstStyle>
            <a:lvl1pPr>
              <a:defRPr sz="3200" b="0"/>
            </a:lvl1pPr>
          </a:lstStyle>
          <a:p>
            <a:pPr lvl="0"/>
            <a:r>
              <a:rPr lang="fr-FR" noProof="0" dirty="0" smtClean="0"/>
              <a:t>Cliquez pour modifier le style des sous-titres du masque</a:t>
            </a:r>
          </a:p>
        </p:txBody>
      </p:sp>
      <p:sp>
        <p:nvSpPr>
          <p:cNvPr id="56327" name="Rectangle 7"/>
          <p:cNvSpPr>
            <a:spLocks noGrp="1" noChangeArrowheads="1"/>
          </p:cNvSpPr>
          <p:nvPr userDrawn="1">
            <p:ph type="dt" sz="half" idx="2"/>
          </p:nvPr>
        </p:nvSpPr>
        <p:spPr/>
        <p:txBody>
          <a:bodyPr/>
          <a:lstStyle>
            <a:lvl1pPr>
              <a:defRPr/>
            </a:lvl1pPr>
          </a:lstStyle>
          <a:p>
            <a:r>
              <a:rPr lang="fr-FR" smtClean="0"/>
              <a:t>15/02/2022</a:t>
            </a:r>
            <a:endParaRPr lang="fr-FR"/>
          </a:p>
        </p:txBody>
      </p:sp>
      <p:pic>
        <p:nvPicPr>
          <p:cNvPr id="56329" name="Picture 9" descr="logo_UPEC_rvb"/>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56330" name="Line 10"/>
          <p:cNvSpPr>
            <a:spLocks noChangeShapeType="1"/>
          </p:cNvSpPr>
          <p:nvPr userDrawn="1"/>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Tree>
    <p:extLst>
      <p:ext uri="{BB962C8B-B14F-4D97-AF65-F5344CB8AC3E}">
        <p14:creationId xmlns:p14="http://schemas.microsoft.com/office/powerpoint/2010/main" val="8903282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r>
              <a:rPr lang="fr-FR" smtClean="0"/>
              <a:t>15/02/2022</a:t>
            </a:r>
            <a:endParaRPr lang="fr-FR"/>
          </a:p>
        </p:txBody>
      </p:sp>
    </p:spTree>
    <p:extLst>
      <p:ext uri="{BB962C8B-B14F-4D97-AF65-F5344CB8AC3E}">
        <p14:creationId xmlns:p14="http://schemas.microsoft.com/office/powerpoint/2010/main" val="13231488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7" name="Group 22"/>
          <p:cNvGrpSpPr>
            <a:grpSpLocks/>
          </p:cNvGrpSpPr>
          <p:nvPr userDrawn="1"/>
        </p:nvGrpSpPr>
        <p:grpSpPr bwMode="auto">
          <a:xfrm>
            <a:off x="288925" y="260350"/>
            <a:ext cx="8564563" cy="719138"/>
            <a:chOff x="182" y="164"/>
            <a:chExt cx="5395" cy="453"/>
          </a:xfrm>
        </p:grpSpPr>
        <p:sp>
          <p:nvSpPr>
            <p:cNvPr id="18" name="Rectangle 16"/>
            <p:cNvSpPr>
              <a:spLocks noChangeArrowheads="1"/>
            </p:cNvSpPr>
            <p:nvPr/>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9" name="Picture 21" descr="cadre_porte_rose_2cm"/>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1026" name="Rectangle 2"/>
          <p:cNvSpPr>
            <a:spLocks noGrp="1" noChangeArrowheads="1"/>
          </p:cNvSpPr>
          <p:nvPr>
            <p:ph type="title"/>
          </p:nvPr>
        </p:nvSpPr>
        <p:spPr bwMode="auto">
          <a:xfrm>
            <a:off x="406400" y="340724"/>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smtClean="0"/>
              <a:t>Cliquez pour modifier le style du titre</a:t>
            </a:r>
          </a:p>
        </p:txBody>
      </p:sp>
      <p:sp>
        <p:nvSpPr>
          <p:cNvPr id="1027" name="Rectangle 3"/>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p>
        </p:txBody>
      </p:sp>
      <p:sp>
        <p:nvSpPr>
          <p:cNvPr id="1032" name="Rectangle 8"/>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15/02/2022</a:t>
            </a:r>
            <a:endParaRPr lang="fr-FR"/>
          </a:p>
        </p:txBody>
      </p:sp>
      <p:sp>
        <p:nvSpPr>
          <p:cNvPr id="1033" name="Rectangle 9"/>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HAL-UPEC outil de la valorisation de la recherche à l’université par l’accès ouvert</a:t>
            </a:r>
            <a:endParaRPr lang="fr-FR"/>
          </a:p>
        </p:txBody>
      </p:sp>
      <p:pic>
        <p:nvPicPr>
          <p:cNvPr id="1035" name="Picture 11"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1036" name="Line 12"/>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037" name="Line 13"/>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038" name="Line 14"/>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043" name="Text Box 19"/>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2C455A46-1389-4B5B-ADB9-FD1CF18D1E36}" type="slidenum">
              <a:rPr lang="fr-FR" sz="800"/>
              <a:pPr algn="l"/>
              <a:t>‹N°›</a:t>
            </a:fld>
            <a:endParaRPr lang="fr-FR" sz="800"/>
          </a:p>
        </p:txBody>
      </p:sp>
    </p:spTree>
  </p:cSld>
  <p:clrMap bg1="lt1" tx1="dk1" bg2="lt2" tx2="dk2" accent1="accent1" accent2="accent2" accent3="accent3" accent4="accent4" accent5="accent5" accent6="accent6" hlink="hlink" folHlink="folHlink"/>
  <p:sldLayoutIdLst>
    <p:sldLayoutId id="2147483649" r:id="rId1"/>
    <p:sldLayoutId id="2147483658" r:id="rId2"/>
    <p:sldLayoutId id="2147483699" r:id="rId3"/>
  </p:sldLayoutIdLst>
  <p:hf sldNum="0" hdr="0"/>
  <p:txStyles>
    <p:titleStyle>
      <a:lvl1pPr algn="l" rtl="0" eaLnBrk="1" fontAlgn="base" hangingPunct="1">
        <a:spcBef>
          <a:spcPct val="0"/>
        </a:spcBef>
        <a:spcAft>
          <a:spcPct val="0"/>
        </a:spcAft>
        <a:defRPr sz="1600" b="1">
          <a:solidFill>
            <a:schemeClr val="tx1"/>
          </a:solidFill>
          <a:latin typeface="+mj-lt"/>
          <a:ea typeface="+mj-ea"/>
          <a:cs typeface="+mj-cs"/>
        </a:defRPr>
      </a:lvl1pPr>
      <a:lvl2pPr algn="l" rtl="0" eaLnBrk="1" fontAlgn="base" hangingPunct="1">
        <a:spcBef>
          <a:spcPct val="0"/>
        </a:spcBef>
        <a:spcAft>
          <a:spcPct val="0"/>
        </a:spcAft>
        <a:defRPr sz="1400" b="1">
          <a:solidFill>
            <a:schemeClr val="tx1"/>
          </a:solidFill>
          <a:latin typeface="Lucida Sans" pitchFamily="34" charset="0"/>
          <a:cs typeface="Arial" charset="0"/>
        </a:defRPr>
      </a:lvl2pPr>
      <a:lvl3pPr algn="l" rtl="0" eaLnBrk="1" fontAlgn="base" hangingPunct="1">
        <a:spcBef>
          <a:spcPct val="0"/>
        </a:spcBef>
        <a:spcAft>
          <a:spcPct val="0"/>
        </a:spcAft>
        <a:defRPr sz="1400" b="1">
          <a:solidFill>
            <a:schemeClr val="tx1"/>
          </a:solidFill>
          <a:latin typeface="Lucida Sans" pitchFamily="34" charset="0"/>
          <a:cs typeface="Arial" charset="0"/>
        </a:defRPr>
      </a:lvl3pPr>
      <a:lvl4pPr algn="l" rtl="0" eaLnBrk="1" fontAlgn="base" hangingPunct="1">
        <a:spcBef>
          <a:spcPct val="0"/>
        </a:spcBef>
        <a:spcAft>
          <a:spcPct val="0"/>
        </a:spcAft>
        <a:defRPr sz="1400" b="1">
          <a:solidFill>
            <a:schemeClr val="tx1"/>
          </a:solidFill>
          <a:latin typeface="Lucida Sans" pitchFamily="34" charset="0"/>
          <a:cs typeface="Arial" charset="0"/>
        </a:defRPr>
      </a:lvl4pPr>
      <a:lvl5pPr algn="l" rtl="0" eaLnBrk="1" fontAlgn="base" hangingPunct="1">
        <a:spcBef>
          <a:spcPct val="0"/>
        </a:spcBef>
        <a:spcAft>
          <a:spcPct val="0"/>
        </a:spcAft>
        <a:defRPr sz="1400" b="1">
          <a:solidFill>
            <a:schemeClr val="tx1"/>
          </a:solidFill>
          <a:latin typeface="Lucida Sans" pitchFamily="34" charset="0"/>
          <a:cs typeface="Arial" charset="0"/>
        </a:defRPr>
      </a:lvl5pPr>
      <a:lvl6pPr marL="457200" algn="l" rtl="0" eaLnBrk="1" fontAlgn="base" hangingPunct="1">
        <a:spcBef>
          <a:spcPct val="0"/>
        </a:spcBef>
        <a:spcAft>
          <a:spcPct val="0"/>
        </a:spcAft>
        <a:defRPr sz="1400" b="1">
          <a:solidFill>
            <a:schemeClr val="tx1"/>
          </a:solidFill>
          <a:latin typeface="Lucida Sans" pitchFamily="34" charset="0"/>
          <a:cs typeface="Arial" charset="0"/>
        </a:defRPr>
      </a:lvl6pPr>
      <a:lvl7pPr marL="914400" algn="l" rtl="0" eaLnBrk="1" fontAlgn="base" hangingPunct="1">
        <a:spcBef>
          <a:spcPct val="0"/>
        </a:spcBef>
        <a:spcAft>
          <a:spcPct val="0"/>
        </a:spcAft>
        <a:defRPr sz="1400" b="1">
          <a:solidFill>
            <a:schemeClr val="tx1"/>
          </a:solidFill>
          <a:latin typeface="Lucida Sans" pitchFamily="34" charset="0"/>
          <a:cs typeface="Arial" charset="0"/>
        </a:defRPr>
      </a:lvl7pPr>
      <a:lvl8pPr marL="1371600" algn="l" rtl="0" eaLnBrk="1" fontAlgn="base" hangingPunct="1">
        <a:spcBef>
          <a:spcPct val="0"/>
        </a:spcBef>
        <a:spcAft>
          <a:spcPct val="0"/>
        </a:spcAft>
        <a:defRPr sz="1400" b="1">
          <a:solidFill>
            <a:schemeClr val="tx1"/>
          </a:solidFill>
          <a:latin typeface="Lucida Sans" pitchFamily="34" charset="0"/>
          <a:cs typeface="Arial" charset="0"/>
        </a:defRPr>
      </a:lvl8pPr>
      <a:lvl9pPr marL="1828800" algn="l" rtl="0" eaLnBrk="1" fontAlgn="base" hangingPunct="1">
        <a:spcBef>
          <a:spcPct val="0"/>
        </a:spcBef>
        <a:spcAft>
          <a:spcPct val="0"/>
        </a:spcAft>
        <a:defRPr sz="1400" b="1">
          <a:solidFill>
            <a:schemeClr val="tx1"/>
          </a:solidFill>
          <a:latin typeface="Lucida Sans" pitchFamily="34" charset="0"/>
          <a:cs typeface="Arial" charset="0"/>
        </a:defRPr>
      </a:lvl9pPr>
    </p:titleStyle>
    <p:bodyStyle>
      <a:lvl1pPr algn="l" rtl="0" eaLnBrk="1" fontAlgn="base" hangingPunct="1">
        <a:spcBef>
          <a:spcPts val="1800"/>
        </a:spcBef>
        <a:spcAft>
          <a:spcPct val="0"/>
        </a:spcAft>
        <a:defRPr sz="2000" b="1">
          <a:solidFill>
            <a:schemeClr val="tx1"/>
          </a:solidFill>
          <a:latin typeface="+mn-lt"/>
          <a:ea typeface="+mn-ea"/>
          <a:cs typeface="+mn-cs"/>
        </a:defRPr>
      </a:lvl1pPr>
      <a:lvl2pPr marL="1588" algn="l" rtl="0" eaLnBrk="1" fontAlgn="base" hangingPunct="1">
        <a:spcBef>
          <a:spcPts val="1500"/>
        </a:spcBef>
        <a:spcAft>
          <a:spcPts val="600"/>
        </a:spcAft>
        <a:defRPr sz="1600" b="1">
          <a:solidFill>
            <a:schemeClr val="accent1"/>
          </a:solidFill>
          <a:latin typeface="+mn-lt"/>
          <a:cs typeface="+mn-cs"/>
        </a:defRPr>
      </a:lvl2pPr>
      <a:lvl3pPr marL="3175" algn="l" rtl="0" eaLnBrk="1" fontAlgn="base" hangingPunct="1">
        <a:spcBef>
          <a:spcPct val="0"/>
        </a:spcBef>
        <a:spcAft>
          <a:spcPts val="600"/>
        </a:spcAft>
        <a:defRPr sz="1400">
          <a:solidFill>
            <a:schemeClr val="tx1"/>
          </a:solidFill>
          <a:latin typeface="+mn-lt"/>
          <a:cs typeface="+mn-cs"/>
        </a:defRPr>
      </a:lvl3pPr>
      <a:lvl4pPr marL="158750" indent="-153988" algn="l" rtl="0" eaLnBrk="1" fontAlgn="base" hangingPunct="1">
        <a:spcBef>
          <a:spcPct val="0"/>
        </a:spcBef>
        <a:spcAft>
          <a:spcPct val="0"/>
        </a:spcAft>
        <a:buClr>
          <a:schemeClr val="accent1"/>
        </a:buClr>
        <a:buFont typeface="Wingdings 3" pitchFamily="18" charset="2"/>
        <a:buChar char=""/>
        <a:defRPr sz="1400">
          <a:solidFill>
            <a:schemeClr val="tx1"/>
          </a:solidFill>
          <a:latin typeface="+mn-lt"/>
          <a:cs typeface="+mn-cs"/>
        </a:defRPr>
      </a:lvl4pPr>
      <a:lvl5pPr marL="304800" indent="-144463" algn="l" rtl="0" eaLnBrk="1" fontAlgn="base" hangingPunct="1">
        <a:spcBef>
          <a:spcPct val="0"/>
        </a:spcBef>
        <a:spcAft>
          <a:spcPct val="0"/>
        </a:spcAft>
        <a:buChar char="–"/>
        <a:defRPr sz="1200">
          <a:solidFill>
            <a:schemeClr val="tx1"/>
          </a:solidFill>
          <a:latin typeface="+mn-lt"/>
          <a:cs typeface="+mn-cs"/>
        </a:defRPr>
      </a:lvl5pPr>
      <a:lvl6pPr marL="762000" indent="-144463" algn="l" rtl="0" eaLnBrk="1" fontAlgn="base" hangingPunct="1">
        <a:spcBef>
          <a:spcPct val="0"/>
        </a:spcBef>
        <a:spcAft>
          <a:spcPct val="0"/>
        </a:spcAft>
        <a:buChar char="–"/>
        <a:defRPr sz="1000">
          <a:solidFill>
            <a:schemeClr val="tx1"/>
          </a:solidFill>
          <a:latin typeface="+mn-lt"/>
          <a:cs typeface="+mn-cs"/>
        </a:defRPr>
      </a:lvl6pPr>
      <a:lvl7pPr marL="1219200" indent="-144463" algn="l" rtl="0" eaLnBrk="1" fontAlgn="base" hangingPunct="1">
        <a:spcBef>
          <a:spcPct val="0"/>
        </a:spcBef>
        <a:spcAft>
          <a:spcPct val="0"/>
        </a:spcAft>
        <a:buChar char="–"/>
        <a:defRPr sz="1000">
          <a:solidFill>
            <a:schemeClr val="tx1"/>
          </a:solidFill>
          <a:latin typeface="+mn-lt"/>
          <a:cs typeface="+mn-cs"/>
        </a:defRPr>
      </a:lvl7pPr>
      <a:lvl8pPr marL="1676400" indent="-144463" algn="l" rtl="0" eaLnBrk="1" fontAlgn="base" hangingPunct="1">
        <a:spcBef>
          <a:spcPct val="0"/>
        </a:spcBef>
        <a:spcAft>
          <a:spcPct val="0"/>
        </a:spcAft>
        <a:buChar char="–"/>
        <a:defRPr sz="1000">
          <a:solidFill>
            <a:schemeClr val="tx1"/>
          </a:solidFill>
          <a:latin typeface="+mn-lt"/>
          <a:cs typeface="+mn-cs"/>
        </a:defRPr>
      </a:lvl8pPr>
      <a:lvl9pPr marL="2133600" indent="-144463" algn="l" rtl="0" eaLnBrk="1" fontAlgn="base" hangingPunct="1">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4" name="Group 27"/>
          <p:cNvGrpSpPr>
            <a:grpSpLocks/>
          </p:cNvGrpSpPr>
          <p:nvPr userDrawn="1"/>
        </p:nvGrpSpPr>
        <p:grpSpPr bwMode="auto">
          <a:xfrm>
            <a:off x="288925" y="260350"/>
            <a:ext cx="8564563" cy="719138"/>
            <a:chOff x="182" y="164"/>
            <a:chExt cx="5395" cy="453"/>
          </a:xfrm>
        </p:grpSpPr>
        <p:sp>
          <p:nvSpPr>
            <p:cNvPr id="15" name="Rectangle 23"/>
            <p:cNvSpPr>
              <a:spLocks noChangeArrowheads="1"/>
            </p:cNvSpPr>
            <p:nvPr userDrawn="1"/>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26" descr="cadre_porte_turquoise_2cm-14"/>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7173" name="Rectangle 5"/>
          <p:cNvSpPr>
            <a:spLocks noGrp="1" noChangeArrowheads="1"/>
          </p:cNvSpPr>
          <p:nvPr>
            <p:ph type="title"/>
          </p:nvPr>
        </p:nvSpPr>
        <p:spPr bwMode="auto">
          <a:xfrm>
            <a:off x="406400" y="340724"/>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smtClean="0"/>
              <a:t>Cliquez pour modifier le style du titre</a:t>
            </a:r>
          </a:p>
        </p:txBody>
      </p:sp>
      <p:sp>
        <p:nvSpPr>
          <p:cNvPr id="7174" name="Rectangle 6"/>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p>
        </p:txBody>
      </p:sp>
      <p:sp>
        <p:nvSpPr>
          <p:cNvPr id="7175"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15/02/2022</a:t>
            </a:r>
            <a:endParaRPr lang="fr-FR"/>
          </a:p>
        </p:txBody>
      </p:sp>
      <p:sp>
        <p:nvSpPr>
          <p:cNvPr id="7176" name="Rectangle 8"/>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HAL-UPEC outil de la valorisation de la recherche à l’université par l’accès ouvert</a:t>
            </a:r>
            <a:endParaRPr lang="fr-FR"/>
          </a:p>
        </p:txBody>
      </p:sp>
      <p:pic>
        <p:nvPicPr>
          <p:cNvPr id="7177"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7178"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79"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80"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81"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97F84A98-5A7E-4B63-B373-15DE53EB6C27}" type="slidenum">
              <a:rPr lang="fr-FR" sz="800"/>
              <a:pPr algn="l"/>
              <a:t>‹N°›</a:t>
            </a:fld>
            <a:endParaRPr lang="fr-FR" sz="800"/>
          </a:p>
        </p:txBody>
      </p:sp>
    </p:spTree>
  </p:cSld>
  <p:clrMap bg1="lt1" tx1="dk1" bg2="lt2" tx2="dk2" accent1="accent1" accent2="accent2" accent3="accent3" accent4="accent4" accent5="accent5" accent6="accent6" hlink="hlink" folHlink="folHlink"/>
  <p:sldLayoutIdLst>
    <p:sldLayoutId id="2147483651" r:id="rId1"/>
    <p:sldLayoutId id="2147483668" r:id="rId2"/>
    <p:sldLayoutId id="2147483700" r:id="rId3"/>
  </p:sldLayoutIdLst>
  <p:hf sldNum="0" hdr="0"/>
  <p:txStyles>
    <p:title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p:titleStyle>
    <p:bodyStyle>
      <a:lvl1pPr algn="l" rtl="0" fontAlgn="base">
        <a:spcBef>
          <a:spcPts val="1800"/>
        </a:spcBef>
        <a:spcAft>
          <a:spcPct val="0"/>
        </a:spcAft>
        <a:defRPr sz="2000" b="1">
          <a:solidFill>
            <a:schemeClr val="tx1"/>
          </a:solidFill>
          <a:latin typeface="+mn-lt"/>
          <a:ea typeface="+mn-ea"/>
          <a:cs typeface="+mn-cs"/>
        </a:defRPr>
      </a:lvl1pPr>
      <a:lvl2pPr marL="1588" algn="l" rtl="0" fontAlgn="base">
        <a:spcBef>
          <a:spcPts val="1500"/>
        </a:spcBef>
        <a:spcAft>
          <a:spcPts val="600"/>
        </a:spcAft>
        <a:defRPr sz="1600" b="1">
          <a:solidFill>
            <a:schemeClr val="accent2"/>
          </a:solidFill>
          <a:latin typeface="+mn-lt"/>
          <a:cs typeface="+mn-cs"/>
        </a:defRPr>
      </a:lvl2pPr>
      <a:lvl3pPr marL="3175" algn="l" rtl="0" fontAlgn="base">
        <a:spcBef>
          <a:spcPct val="0"/>
        </a:spcBef>
        <a:spcAft>
          <a:spcPts val="600"/>
        </a:spcAft>
        <a:defRPr sz="1400">
          <a:solidFill>
            <a:schemeClr val="tx1"/>
          </a:solidFill>
          <a:latin typeface="+mn-lt"/>
          <a:cs typeface="+mn-cs"/>
        </a:defRPr>
      </a:lvl3pPr>
      <a:lvl4pPr marL="158750" indent="-153988" algn="l" rtl="0" fontAlgn="base">
        <a:spcBef>
          <a:spcPct val="0"/>
        </a:spcBef>
        <a:spcAft>
          <a:spcPct val="0"/>
        </a:spcAft>
        <a:buClr>
          <a:schemeClr val="accent2"/>
        </a:buClr>
        <a:buFont typeface="Wingdings 3" pitchFamily="18" charset="2"/>
        <a:buChar char=""/>
        <a:defRPr sz="1400">
          <a:solidFill>
            <a:schemeClr val="tx1"/>
          </a:solidFill>
          <a:latin typeface="+mn-lt"/>
          <a:cs typeface="+mn-cs"/>
        </a:defRPr>
      </a:lvl4pPr>
      <a:lvl5pPr marL="304800" indent="-144463" algn="l" rtl="0" fontAlgn="base">
        <a:spcBef>
          <a:spcPct val="0"/>
        </a:spcBef>
        <a:spcAft>
          <a:spcPct val="0"/>
        </a:spcAft>
        <a:buChar char="–"/>
        <a:defRPr sz="1200">
          <a:solidFill>
            <a:schemeClr val="tx1"/>
          </a:solidFill>
          <a:latin typeface="+mn-lt"/>
          <a:cs typeface="+mn-cs"/>
        </a:defRPr>
      </a:lvl5pPr>
      <a:lvl6pPr marL="762000" indent="-144463" algn="l" rtl="0" fontAlgn="base">
        <a:spcBef>
          <a:spcPct val="0"/>
        </a:spcBef>
        <a:spcAft>
          <a:spcPct val="0"/>
        </a:spcAft>
        <a:buChar char="–"/>
        <a:defRPr sz="1000">
          <a:solidFill>
            <a:schemeClr val="tx1"/>
          </a:solidFill>
          <a:latin typeface="+mn-lt"/>
          <a:cs typeface="+mn-cs"/>
        </a:defRPr>
      </a:lvl6pPr>
      <a:lvl7pPr marL="1219200" indent="-144463" algn="l" rtl="0" fontAlgn="base">
        <a:spcBef>
          <a:spcPct val="0"/>
        </a:spcBef>
        <a:spcAft>
          <a:spcPct val="0"/>
        </a:spcAft>
        <a:buChar char="–"/>
        <a:defRPr sz="1000">
          <a:solidFill>
            <a:schemeClr val="tx1"/>
          </a:solidFill>
          <a:latin typeface="+mn-lt"/>
          <a:cs typeface="+mn-cs"/>
        </a:defRPr>
      </a:lvl7pPr>
      <a:lvl8pPr marL="1676400" indent="-144463" algn="l" rtl="0" fontAlgn="base">
        <a:spcBef>
          <a:spcPct val="0"/>
        </a:spcBef>
        <a:spcAft>
          <a:spcPct val="0"/>
        </a:spcAft>
        <a:buChar char="–"/>
        <a:defRPr sz="1000">
          <a:solidFill>
            <a:schemeClr val="tx1"/>
          </a:solidFill>
          <a:latin typeface="+mn-lt"/>
          <a:cs typeface="+mn-cs"/>
        </a:defRPr>
      </a:lvl8pPr>
      <a:lvl9pPr marL="2133600" indent="-144463" algn="l" rtl="0" fontAlgn="base">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4" name="Group 18"/>
          <p:cNvGrpSpPr>
            <a:grpSpLocks/>
          </p:cNvGrpSpPr>
          <p:nvPr userDrawn="1"/>
        </p:nvGrpSpPr>
        <p:grpSpPr bwMode="auto">
          <a:xfrm>
            <a:off x="288925" y="260350"/>
            <a:ext cx="8564563" cy="719138"/>
            <a:chOff x="182" y="164"/>
            <a:chExt cx="5395" cy="453"/>
          </a:xfrm>
        </p:grpSpPr>
        <p:sp>
          <p:nvSpPr>
            <p:cNvPr id="15" name="Rectangle 16"/>
            <p:cNvSpPr>
              <a:spLocks noChangeArrowheads="1"/>
            </p:cNvSpPr>
            <p:nvPr userDrawn="1"/>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17" descr="cadre_porte_jaune_2cm"/>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24581" name="Rectangle 5"/>
          <p:cNvSpPr>
            <a:spLocks noGrp="1" noChangeArrowheads="1"/>
          </p:cNvSpPr>
          <p:nvPr>
            <p:ph type="title"/>
          </p:nvPr>
        </p:nvSpPr>
        <p:spPr bwMode="auto">
          <a:xfrm>
            <a:off x="406400" y="334032"/>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smtClean="0"/>
              <a:t>Cliquez pour modifier le style du titre</a:t>
            </a:r>
          </a:p>
        </p:txBody>
      </p:sp>
      <p:sp>
        <p:nvSpPr>
          <p:cNvPr id="24582" name="Rectangle 6"/>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p>
        </p:txBody>
      </p:sp>
      <p:sp>
        <p:nvSpPr>
          <p:cNvPr id="24583"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15/02/2022</a:t>
            </a:r>
            <a:endParaRPr lang="fr-FR"/>
          </a:p>
        </p:txBody>
      </p:sp>
      <p:sp>
        <p:nvSpPr>
          <p:cNvPr id="24584" name="Rectangle 8"/>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HAL-UPEC outil de la valorisation de la recherche à l’université par l’accès ouvert</a:t>
            </a:r>
            <a:endParaRPr lang="fr-FR"/>
          </a:p>
        </p:txBody>
      </p:sp>
      <p:pic>
        <p:nvPicPr>
          <p:cNvPr id="24585"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24586"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4587"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4588"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4589"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C3A13E31-75D5-4C47-A110-F424A53905F5}" type="slidenum">
              <a:rPr lang="fr-FR" sz="800"/>
              <a:pPr algn="l"/>
              <a:t>‹N°›</a:t>
            </a:fld>
            <a:endParaRPr lang="fr-FR" sz="800"/>
          </a:p>
        </p:txBody>
      </p:sp>
    </p:spTree>
  </p:cSld>
  <p:clrMap bg1="lt1" tx1="dk1" bg2="lt2" tx2="dk2" accent1="accent1" accent2="accent2" accent3="accent3" accent4="accent4" accent5="accent5" accent6="accent6" hlink="hlink" folHlink="folHlink"/>
  <p:sldLayoutIdLst>
    <p:sldLayoutId id="2147483653" r:id="rId1"/>
    <p:sldLayoutId id="2147483678" r:id="rId2"/>
    <p:sldLayoutId id="2147483701" r:id="rId3"/>
  </p:sldLayoutIdLst>
  <p:hf sldNum="0" hdr="0"/>
  <p:txStyles>
    <p:title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p:titleStyle>
    <p:bodyStyle>
      <a:lvl1pPr algn="l" rtl="0" fontAlgn="base">
        <a:spcBef>
          <a:spcPts val="1800"/>
        </a:spcBef>
        <a:spcAft>
          <a:spcPct val="0"/>
        </a:spcAft>
        <a:defRPr sz="2000" b="1">
          <a:solidFill>
            <a:schemeClr val="tx1"/>
          </a:solidFill>
          <a:latin typeface="+mn-lt"/>
          <a:ea typeface="+mn-ea"/>
          <a:cs typeface="+mn-cs"/>
        </a:defRPr>
      </a:lvl1pPr>
      <a:lvl2pPr marL="1588" algn="l" rtl="0" fontAlgn="base">
        <a:spcBef>
          <a:spcPts val="1500"/>
        </a:spcBef>
        <a:spcAft>
          <a:spcPts val="600"/>
        </a:spcAft>
        <a:defRPr sz="1600" b="1">
          <a:solidFill>
            <a:schemeClr val="accent3"/>
          </a:solidFill>
          <a:latin typeface="+mn-lt"/>
          <a:cs typeface="+mn-cs"/>
        </a:defRPr>
      </a:lvl2pPr>
      <a:lvl3pPr marL="3175" algn="l" rtl="0" fontAlgn="base">
        <a:spcBef>
          <a:spcPct val="0"/>
        </a:spcBef>
        <a:spcAft>
          <a:spcPts val="600"/>
        </a:spcAft>
        <a:defRPr sz="1400">
          <a:solidFill>
            <a:schemeClr val="tx1"/>
          </a:solidFill>
          <a:latin typeface="+mn-lt"/>
          <a:cs typeface="+mn-cs"/>
        </a:defRPr>
      </a:lvl3pPr>
      <a:lvl4pPr marL="158750" indent="-153988" algn="l" rtl="0" fontAlgn="base">
        <a:spcBef>
          <a:spcPct val="0"/>
        </a:spcBef>
        <a:spcAft>
          <a:spcPct val="0"/>
        </a:spcAft>
        <a:buClr>
          <a:schemeClr val="accent3"/>
        </a:buClr>
        <a:buFont typeface="Wingdings 3" pitchFamily="18" charset="2"/>
        <a:buChar char=""/>
        <a:defRPr sz="1400">
          <a:solidFill>
            <a:schemeClr val="tx1"/>
          </a:solidFill>
          <a:latin typeface="+mn-lt"/>
          <a:cs typeface="+mn-cs"/>
        </a:defRPr>
      </a:lvl4pPr>
      <a:lvl5pPr marL="304800" indent="-144463" algn="l" rtl="0" fontAlgn="base">
        <a:spcBef>
          <a:spcPct val="0"/>
        </a:spcBef>
        <a:spcAft>
          <a:spcPct val="0"/>
        </a:spcAft>
        <a:buChar char="–"/>
        <a:defRPr sz="1200">
          <a:solidFill>
            <a:schemeClr val="tx1"/>
          </a:solidFill>
          <a:latin typeface="+mn-lt"/>
          <a:cs typeface="+mn-cs"/>
        </a:defRPr>
      </a:lvl5pPr>
      <a:lvl6pPr marL="762000" indent="-144463" algn="l" rtl="0" fontAlgn="base">
        <a:spcBef>
          <a:spcPct val="0"/>
        </a:spcBef>
        <a:spcAft>
          <a:spcPct val="0"/>
        </a:spcAft>
        <a:buChar char="–"/>
        <a:defRPr sz="1000">
          <a:solidFill>
            <a:schemeClr val="tx1"/>
          </a:solidFill>
          <a:latin typeface="+mn-lt"/>
          <a:cs typeface="+mn-cs"/>
        </a:defRPr>
      </a:lvl6pPr>
      <a:lvl7pPr marL="1219200" indent="-144463" algn="l" rtl="0" fontAlgn="base">
        <a:spcBef>
          <a:spcPct val="0"/>
        </a:spcBef>
        <a:spcAft>
          <a:spcPct val="0"/>
        </a:spcAft>
        <a:buChar char="–"/>
        <a:defRPr sz="1000">
          <a:solidFill>
            <a:schemeClr val="tx1"/>
          </a:solidFill>
          <a:latin typeface="+mn-lt"/>
          <a:cs typeface="+mn-cs"/>
        </a:defRPr>
      </a:lvl7pPr>
      <a:lvl8pPr marL="1676400" indent="-144463" algn="l" rtl="0" fontAlgn="base">
        <a:spcBef>
          <a:spcPct val="0"/>
        </a:spcBef>
        <a:spcAft>
          <a:spcPct val="0"/>
        </a:spcAft>
        <a:buChar char="–"/>
        <a:defRPr sz="1000">
          <a:solidFill>
            <a:schemeClr val="tx1"/>
          </a:solidFill>
          <a:latin typeface="+mn-lt"/>
          <a:cs typeface="+mn-cs"/>
        </a:defRPr>
      </a:lvl8pPr>
      <a:lvl9pPr marL="2133600" indent="-144463" algn="l" rtl="0" fontAlgn="base">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4" name="Group 20"/>
          <p:cNvGrpSpPr>
            <a:grpSpLocks/>
          </p:cNvGrpSpPr>
          <p:nvPr userDrawn="1"/>
        </p:nvGrpSpPr>
        <p:grpSpPr bwMode="auto">
          <a:xfrm>
            <a:off x="288925" y="260350"/>
            <a:ext cx="8564563" cy="719138"/>
            <a:chOff x="182" y="164"/>
            <a:chExt cx="5395" cy="453"/>
          </a:xfrm>
        </p:grpSpPr>
        <p:sp>
          <p:nvSpPr>
            <p:cNvPr id="15" name="Rectangle 18"/>
            <p:cNvSpPr>
              <a:spLocks noChangeArrowheads="1"/>
            </p:cNvSpPr>
            <p:nvPr userDrawn="1"/>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19" descr="cadre_porte_violet_2cm"/>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39941" name="Rectangle 5"/>
          <p:cNvSpPr>
            <a:spLocks noGrp="1" noChangeArrowheads="1"/>
          </p:cNvSpPr>
          <p:nvPr>
            <p:ph type="title"/>
          </p:nvPr>
        </p:nvSpPr>
        <p:spPr bwMode="auto">
          <a:xfrm>
            <a:off x="406400" y="334032"/>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smtClean="0"/>
              <a:t>Cliquez pour modifier le style du titre</a:t>
            </a:r>
          </a:p>
        </p:txBody>
      </p:sp>
      <p:sp>
        <p:nvSpPr>
          <p:cNvPr id="39942" name="Rectangle 6"/>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p>
        </p:txBody>
      </p:sp>
      <p:sp>
        <p:nvSpPr>
          <p:cNvPr id="39943"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15/02/2022</a:t>
            </a:r>
            <a:endParaRPr lang="fr-FR"/>
          </a:p>
        </p:txBody>
      </p:sp>
      <p:sp>
        <p:nvSpPr>
          <p:cNvPr id="39944" name="Rectangle 8"/>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HAL-UPEC outil de la valorisation de la recherche à l’université par l’accès ouvert</a:t>
            </a:r>
            <a:endParaRPr lang="fr-FR"/>
          </a:p>
        </p:txBody>
      </p:sp>
      <p:pic>
        <p:nvPicPr>
          <p:cNvPr id="39945"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39946"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39947"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39948"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39949"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D4825D87-4E30-4E72-971F-696816138759}" type="slidenum">
              <a:rPr lang="fr-FR" sz="800"/>
              <a:pPr algn="l"/>
              <a:t>‹N°›</a:t>
            </a:fld>
            <a:endParaRPr lang="fr-FR" sz="800"/>
          </a:p>
        </p:txBody>
      </p:sp>
    </p:spTree>
  </p:cSld>
  <p:clrMap bg1="lt1" tx1="dk1" bg2="lt2" tx2="dk2" accent1="accent1" accent2="accent2" accent3="accent3" accent4="accent4" accent5="accent5" accent6="accent6" hlink="hlink" folHlink="folHlink"/>
  <p:sldLayoutIdLst>
    <p:sldLayoutId id="2147483655" r:id="rId1"/>
    <p:sldLayoutId id="2147483688" r:id="rId2"/>
    <p:sldLayoutId id="2147483702" r:id="rId3"/>
  </p:sldLayoutIdLst>
  <p:hf sldNum="0" hdr="0"/>
  <p:txStyles>
    <p:title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p:titleStyle>
    <p:bodyStyle>
      <a:lvl1pPr algn="l" rtl="0" fontAlgn="base">
        <a:spcBef>
          <a:spcPts val="1800"/>
        </a:spcBef>
        <a:spcAft>
          <a:spcPct val="0"/>
        </a:spcAft>
        <a:defRPr sz="2000" b="1">
          <a:solidFill>
            <a:schemeClr val="tx1"/>
          </a:solidFill>
          <a:latin typeface="+mn-lt"/>
          <a:ea typeface="+mn-ea"/>
          <a:cs typeface="+mn-cs"/>
        </a:defRPr>
      </a:lvl1pPr>
      <a:lvl2pPr marL="1588" algn="l" rtl="0" fontAlgn="base">
        <a:spcBef>
          <a:spcPts val="1500"/>
        </a:spcBef>
        <a:spcAft>
          <a:spcPts val="600"/>
        </a:spcAft>
        <a:defRPr sz="1600" b="1">
          <a:solidFill>
            <a:schemeClr val="accent4"/>
          </a:solidFill>
          <a:latin typeface="+mn-lt"/>
          <a:cs typeface="+mn-cs"/>
        </a:defRPr>
      </a:lvl2pPr>
      <a:lvl3pPr marL="3175" algn="l" rtl="0" fontAlgn="base">
        <a:spcBef>
          <a:spcPct val="0"/>
        </a:spcBef>
        <a:spcAft>
          <a:spcPts val="600"/>
        </a:spcAft>
        <a:defRPr sz="1400">
          <a:solidFill>
            <a:schemeClr val="tx1"/>
          </a:solidFill>
          <a:latin typeface="+mn-lt"/>
          <a:cs typeface="+mn-cs"/>
        </a:defRPr>
      </a:lvl3pPr>
      <a:lvl4pPr marL="158750" indent="-153988" algn="l" rtl="0" fontAlgn="base">
        <a:spcBef>
          <a:spcPct val="0"/>
        </a:spcBef>
        <a:spcAft>
          <a:spcPct val="0"/>
        </a:spcAft>
        <a:buClr>
          <a:schemeClr val="accent4"/>
        </a:buClr>
        <a:buFont typeface="Wingdings 3" pitchFamily="18" charset="2"/>
        <a:buChar char=""/>
        <a:defRPr sz="1400">
          <a:solidFill>
            <a:schemeClr val="tx1"/>
          </a:solidFill>
          <a:latin typeface="+mn-lt"/>
          <a:cs typeface="+mn-cs"/>
        </a:defRPr>
      </a:lvl4pPr>
      <a:lvl5pPr marL="304800" indent="-144463" algn="l" rtl="0" fontAlgn="base">
        <a:spcBef>
          <a:spcPct val="0"/>
        </a:spcBef>
        <a:spcAft>
          <a:spcPct val="0"/>
        </a:spcAft>
        <a:buChar char="–"/>
        <a:defRPr sz="1200">
          <a:solidFill>
            <a:schemeClr val="tx1"/>
          </a:solidFill>
          <a:latin typeface="+mn-lt"/>
          <a:cs typeface="+mn-cs"/>
        </a:defRPr>
      </a:lvl5pPr>
      <a:lvl6pPr marL="762000" indent="-144463" algn="l" rtl="0" fontAlgn="base">
        <a:spcBef>
          <a:spcPct val="0"/>
        </a:spcBef>
        <a:spcAft>
          <a:spcPct val="0"/>
        </a:spcAft>
        <a:buChar char="–"/>
        <a:defRPr sz="1000">
          <a:solidFill>
            <a:schemeClr val="tx1"/>
          </a:solidFill>
          <a:latin typeface="+mn-lt"/>
          <a:cs typeface="+mn-cs"/>
        </a:defRPr>
      </a:lvl6pPr>
      <a:lvl7pPr marL="1219200" indent="-144463" algn="l" rtl="0" fontAlgn="base">
        <a:spcBef>
          <a:spcPct val="0"/>
        </a:spcBef>
        <a:spcAft>
          <a:spcPct val="0"/>
        </a:spcAft>
        <a:buChar char="–"/>
        <a:defRPr sz="1000">
          <a:solidFill>
            <a:schemeClr val="tx1"/>
          </a:solidFill>
          <a:latin typeface="+mn-lt"/>
          <a:cs typeface="+mn-cs"/>
        </a:defRPr>
      </a:lvl7pPr>
      <a:lvl8pPr marL="1676400" indent="-144463" algn="l" rtl="0" fontAlgn="base">
        <a:spcBef>
          <a:spcPct val="0"/>
        </a:spcBef>
        <a:spcAft>
          <a:spcPct val="0"/>
        </a:spcAft>
        <a:buChar char="–"/>
        <a:defRPr sz="1000">
          <a:solidFill>
            <a:schemeClr val="tx1"/>
          </a:solidFill>
          <a:latin typeface="+mn-lt"/>
          <a:cs typeface="+mn-cs"/>
        </a:defRPr>
      </a:lvl8pPr>
      <a:lvl9pPr marL="2133600" indent="-144463" algn="l" rtl="0" fontAlgn="base">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0" name="Group 21"/>
          <p:cNvGrpSpPr>
            <a:grpSpLocks/>
          </p:cNvGrpSpPr>
          <p:nvPr userDrawn="1"/>
        </p:nvGrpSpPr>
        <p:grpSpPr bwMode="auto">
          <a:xfrm>
            <a:off x="288925" y="260350"/>
            <a:ext cx="8564563" cy="5399088"/>
            <a:chOff x="182" y="164"/>
            <a:chExt cx="5395" cy="3401"/>
          </a:xfrm>
        </p:grpSpPr>
        <p:sp>
          <p:nvSpPr>
            <p:cNvPr id="11" name="Rectangle 19"/>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2" name="Picture 20" descr="cadre_porte_rouge_2cm"/>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55301" name="Rectangle 5"/>
          <p:cNvSpPr>
            <a:spLocks noGrp="1" noChangeArrowheads="1"/>
          </p:cNvSpPr>
          <p:nvPr>
            <p:ph type="title"/>
          </p:nvPr>
        </p:nvSpPr>
        <p:spPr bwMode="auto">
          <a:xfrm>
            <a:off x="1187450" y="2052638"/>
            <a:ext cx="6769100"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p>
            <a:pPr lvl="0"/>
            <a:r>
              <a:rPr lang="fr-FR" smtClean="0"/>
              <a:t>Cliquez pour modifier le style du titre</a:t>
            </a:r>
          </a:p>
        </p:txBody>
      </p:sp>
      <p:sp>
        <p:nvSpPr>
          <p:cNvPr id="55302" name="Rectangle 6"/>
          <p:cNvSpPr>
            <a:spLocks noGrp="1" noChangeArrowheads="1"/>
          </p:cNvSpPr>
          <p:nvPr>
            <p:ph type="body" idx="1"/>
          </p:nvPr>
        </p:nvSpPr>
        <p:spPr bwMode="auto">
          <a:xfrm>
            <a:off x="1187450" y="2565400"/>
            <a:ext cx="6769100" cy="230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55303"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smtClean="0"/>
              <a:t>15/02/2022</a:t>
            </a:r>
            <a:endParaRPr lang="fr-FR"/>
          </a:p>
        </p:txBody>
      </p:sp>
      <p:pic>
        <p:nvPicPr>
          <p:cNvPr id="55305"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55306"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Tree>
  </p:cSld>
  <p:clrMap bg1="lt1" tx1="dk1" bg2="lt2" tx2="dk2" accent1="accent1" accent2="accent2" accent3="accent3" accent4="accent4" accent5="accent5" accent6="accent6" hlink="hlink" folHlink="folHlink"/>
  <p:sldLayoutIdLst>
    <p:sldLayoutId id="2147483657" r:id="rId1"/>
    <p:sldLayoutId id="2147483703" r:id="rId2"/>
    <p:sldLayoutId id="2147483698" r:id="rId3"/>
  </p:sldLayoutIdLst>
  <p:hf sldNum="0" hdr="0"/>
  <p:txStyles>
    <p:titleStyle>
      <a:lvl1pPr algn="ctr" rtl="0" fontAlgn="base">
        <a:spcBef>
          <a:spcPct val="0"/>
        </a:spcBef>
        <a:spcAft>
          <a:spcPct val="0"/>
        </a:spcAft>
        <a:defRPr sz="1600" b="1">
          <a:solidFill>
            <a:schemeClr val="tx2"/>
          </a:solidFill>
          <a:latin typeface="+mj-lt"/>
          <a:ea typeface="+mj-ea"/>
          <a:cs typeface="+mj-cs"/>
        </a:defRPr>
      </a:lvl1pPr>
      <a:lvl2pPr algn="ctr" rtl="0" fontAlgn="base">
        <a:spcBef>
          <a:spcPct val="0"/>
        </a:spcBef>
        <a:spcAft>
          <a:spcPct val="0"/>
        </a:spcAft>
        <a:defRPr sz="1500" b="1">
          <a:solidFill>
            <a:schemeClr val="hlink"/>
          </a:solidFill>
          <a:latin typeface="Lucida Sans" pitchFamily="34" charset="0"/>
          <a:cs typeface="Arial" charset="0"/>
        </a:defRPr>
      </a:lvl2pPr>
      <a:lvl3pPr algn="ctr" rtl="0" fontAlgn="base">
        <a:spcBef>
          <a:spcPct val="0"/>
        </a:spcBef>
        <a:spcAft>
          <a:spcPct val="0"/>
        </a:spcAft>
        <a:defRPr sz="1500" b="1">
          <a:solidFill>
            <a:schemeClr val="hlink"/>
          </a:solidFill>
          <a:latin typeface="Lucida Sans" pitchFamily="34" charset="0"/>
          <a:cs typeface="Arial" charset="0"/>
        </a:defRPr>
      </a:lvl3pPr>
      <a:lvl4pPr algn="ctr" rtl="0" fontAlgn="base">
        <a:spcBef>
          <a:spcPct val="0"/>
        </a:spcBef>
        <a:spcAft>
          <a:spcPct val="0"/>
        </a:spcAft>
        <a:defRPr sz="1500" b="1">
          <a:solidFill>
            <a:schemeClr val="hlink"/>
          </a:solidFill>
          <a:latin typeface="Lucida Sans" pitchFamily="34" charset="0"/>
          <a:cs typeface="Arial" charset="0"/>
        </a:defRPr>
      </a:lvl4pPr>
      <a:lvl5pPr algn="ctr" rtl="0" fontAlgn="base">
        <a:spcBef>
          <a:spcPct val="0"/>
        </a:spcBef>
        <a:spcAft>
          <a:spcPct val="0"/>
        </a:spcAft>
        <a:defRPr sz="1500" b="1">
          <a:solidFill>
            <a:schemeClr val="hlink"/>
          </a:solidFill>
          <a:latin typeface="Lucida Sans" pitchFamily="34" charset="0"/>
          <a:cs typeface="Arial" charset="0"/>
        </a:defRPr>
      </a:lvl5pPr>
      <a:lvl6pPr marL="457200" algn="ctr" rtl="0" fontAlgn="base">
        <a:spcBef>
          <a:spcPct val="0"/>
        </a:spcBef>
        <a:spcAft>
          <a:spcPct val="0"/>
        </a:spcAft>
        <a:defRPr sz="1500" b="1">
          <a:solidFill>
            <a:schemeClr val="hlink"/>
          </a:solidFill>
          <a:latin typeface="Lucida Sans" pitchFamily="34" charset="0"/>
          <a:cs typeface="Arial" charset="0"/>
        </a:defRPr>
      </a:lvl6pPr>
      <a:lvl7pPr marL="914400" algn="ctr" rtl="0" fontAlgn="base">
        <a:spcBef>
          <a:spcPct val="0"/>
        </a:spcBef>
        <a:spcAft>
          <a:spcPct val="0"/>
        </a:spcAft>
        <a:defRPr sz="1500" b="1">
          <a:solidFill>
            <a:schemeClr val="hlink"/>
          </a:solidFill>
          <a:latin typeface="Lucida Sans" pitchFamily="34" charset="0"/>
          <a:cs typeface="Arial" charset="0"/>
        </a:defRPr>
      </a:lvl7pPr>
      <a:lvl8pPr marL="1371600" algn="ctr" rtl="0" fontAlgn="base">
        <a:spcBef>
          <a:spcPct val="0"/>
        </a:spcBef>
        <a:spcAft>
          <a:spcPct val="0"/>
        </a:spcAft>
        <a:defRPr sz="1500" b="1">
          <a:solidFill>
            <a:schemeClr val="hlink"/>
          </a:solidFill>
          <a:latin typeface="Lucida Sans" pitchFamily="34" charset="0"/>
          <a:cs typeface="Arial" charset="0"/>
        </a:defRPr>
      </a:lvl8pPr>
      <a:lvl9pPr marL="1828800" algn="ctr" rtl="0" fontAlgn="base">
        <a:spcBef>
          <a:spcPct val="0"/>
        </a:spcBef>
        <a:spcAft>
          <a:spcPct val="0"/>
        </a:spcAft>
        <a:defRPr sz="1500" b="1">
          <a:solidFill>
            <a:schemeClr val="hlink"/>
          </a:solidFill>
          <a:latin typeface="Lucida Sans" pitchFamily="34" charset="0"/>
          <a:cs typeface="Arial" charset="0"/>
        </a:defRPr>
      </a:lvl9pPr>
    </p:titleStyle>
    <p:bodyStyle>
      <a:lvl1pPr algn="ctr" rtl="0" fontAlgn="base">
        <a:spcBef>
          <a:spcPct val="0"/>
        </a:spcBef>
        <a:spcAft>
          <a:spcPct val="0"/>
        </a:spcAft>
        <a:defRPr sz="1400" b="1">
          <a:solidFill>
            <a:schemeClr val="tx1"/>
          </a:solidFill>
          <a:latin typeface="+mn-lt"/>
          <a:ea typeface="+mn-ea"/>
          <a:cs typeface="+mn-cs"/>
        </a:defRPr>
      </a:lvl1pPr>
      <a:lvl2pPr marL="1588" algn="ctr" rtl="0" fontAlgn="base">
        <a:spcBef>
          <a:spcPct val="0"/>
        </a:spcBef>
        <a:spcAft>
          <a:spcPct val="0"/>
        </a:spcAft>
        <a:defRPr sz="1400">
          <a:solidFill>
            <a:schemeClr val="tx1"/>
          </a:solidFill>
          <a:latin typeface="+mn-lt"/>
          <a:cs typeface="+mn-cs"/>
        </a:defRPr>
      </a:lvl2pPr>
      <a:lvl3pPr marL="3175" algn="ctr" rtl="0" fontAlgn="base">
        <a:spcBef>
          <a:spcPct val="0"/>
        </a:spcBef>
        <a:spcAft>
          <a:spcPct val="0"/>
        </a:spcAft>
        <a:defRPr sz="1400">
          <a:solidFill>
            <a:schemeClr val="tx1"/>
          </a:solidFill>
          <a:latin typeface="+mn-lt"/>
          <a:cs typeface="+mn-cs"/>
        </a:defRPr>
      </a:lvl3pPr>
      <a:lvl4pPr marL="4763" algn="ctr" rtl="0" fontAlgn="base">
        <a:spcBef>
          <a:spcPct val="0"/>
        </a:spcBef>
        <a:spcAft>
          <a:spcPct val="0"/>
        </a:spcAft>
        <a:buClr>
          <a:schemeClr val="folHlink"/>
        </a:buClr>
        <a:buFont typeface="Wingdings 3" pitchFamily="18" charset="2"/>
        <a:defRPr sz="1400">
          <a:solidFill>
            <a:schemeClr val="tx1"/>
          </a:solidFill>
          <a:latin typeface="+mn-lt"/>
          <a:cs typeface="+mn-cs"/>
        </a:defRPr>
      </a:lvl4pPr>
      <a:lvl5pPr marL="6350" algn="ctr" rtl="0" fontAlgn="base">
        <a:spcBef>
          <a:spcPct val="0"/>
        </a:spcBef>
        <a:spcAft>
          <a:spcPct val="0"/>
        </a:spcAft>
        <a:defRPr sz="1400">
          <a:solidFill>
            <a:schemeClr val="tx1"/>
          </a:solidFill>
          <a:latin typeface="+mn-lt"/>
          <a:cs typeface="+mn-cs"/>
        </a:defRPr>
      </a:lvl5pPr>
      <a:lvl6pPr marL="463550" algn="ctr" rtl="0" fontAlgn="base">
        <a:spcBef>
          <a:spcPct val="0"/>
        </a:spcBef>
        <a:spcAft>
          <a:spcPct val="0"/>
        </a:spcAft>
        <a:defRPr sz="1200">
          <a:solidFill>
            <a:schemeClr val="tx1"/>
          </a:solidFill>
          <a:latin typeface="+mn-lt"/>
          <a:cs typeface="+mn-cs"/>
        </a:defRPr>
      </a:lvl6pPr>
      <a:lvl7pPr marL="920750" algn="ctr" rtl="0" fontAlgn="base">
        <a:spcBef>
          <a:spcPct val="0"/>
        </a:spcBef>
        <a:spcAft>
          <a:spcPct val="0"/>
        </a:spcAft>
        <a:defRPr sz="1200">
          <a:solidFill>
            <a:schemeClr val="tx1"/>
          </a:solidFill>
          <a:latin typeface="+mn-lt"/>
          <a:cs typeface="+mn-cs"/>
        </a:defRPr>
      </a:lvl7pPr>
      <a:lvl8pPr marL="1377950" algn="ctr" rtl="0" fontAlgn="base">
        <a:spcBef>
          <a:spcPct val="0"/>
        </a:spcBef>
        <a:spcAft>
          <a:spcPct val="0"/>
        </a:spcAft>
        <a:defRPr sz="1200">
          <a:solidFill>
            <a:schemeClr val="tx1"/>
          </a:solidFill>
          <a:latin typeface="+mn-lt"/>
          <a:cs typeface="+mn-cs"/>
        </a:defRPr>
      </a:lvl8pPr>
      <a:lvl9pPr marL="1835150" algn="ctr" rtl="0" fontAlgn="base">
        <a:spcBef>
          <a:spcPct val="0"/>
        </a:spcBef>
        <a:spcAft>
          <a:spcPct val="0"/>
        </a:spcAft>
        <a:defRPr sz="12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jpg"/><Relationship Id="rId7" Type="http://schemas.openxmlformats.org/officeDocument/2006/relationships/image" Target="../media/image17.pn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8.png"/><Relationship Id="rId11" Type="http://schemas.microsoft.com/office/2007/relationships/hdphoto" Target="../media/hdphoto1.wdp"/><Relationship Id="rId5" Type="http://schemas.openxmlformats.org/officeDocument/2006/relationships/image" Target="../media/image16.png"/><Relationship Id="rId10" Type="http://schemas.openxmlformats.org/officeDocument/2006/relationships/image" Target="../media/image20.png"/><Relationship Id="rId4" Type="http://schemas.openxmlformats.org/officeDocument/2006/relationships/image" Target="../media/image15.jpe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4.tmp"/><Relationship Id="rId2" Type="http://schemas.openxmlformats.org/officeDocument/2006/relationships/image" Target="../media/image23.tmp"/><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tmp"/><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hyperlink" Target="http://creativecommons.org/licenses/by/4.0/" TargetMode="External"/><Relationship Id="rId2" Type="http://schemas.openxmlformats.org/officeDocument/2006/relationships/image" Target="../media/image29.jpeg"/><Relationship Id="rId1" Type="http://schemas.openxmlformats.org/officeDocument/2006/relationships/slideLayout" Target="../slideLayouts/slideLayout11.xml"/><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6"/>
          <p:cNvSpPr>
            <a:spLocks noGrp="1" noChangeArrowheads="1"/>
          </p:cNvSpPr>
          <p:nvPr>
            <p:ph type="ctrTitle"/>
          </p:nvPr>
        </p:nvSpPr>
        <p:spPr>
          <a:xfrm>
            <a:off x="899592" y="1772816"/>
            <a:ext cx="7488832" cy="2016224"/>
          </a:xfrm>
        </p:spPr>
        <p:txBody>
          <a:bodyPr/>
          <a:lstStyle/>
          <a:p>
            <a:pPr>
              <a:lnSpc>
                <a:spcPct val="150000"/>
              </a:lnSpc>
              <a:spcBef>
                <a:spcPts val="600"/>
              </a:spcBef>
              <a:spcAft>
                <a:spcPts val="600"/>
              </a:spcAft>
            </a:pPr>
            <a:r>
              <a:rPr lang="fr-FR" sz="3200" dirty="0">
                <a:solidFill>
                  <a:srgbClr val="E00034"/>
                </a:solidFill>
              </a:rPr>
              <a:t>HAL-UPEC </a:t>
            </a:r>
            <a:r>
              <a:rPr lang="fr-FR" sz="3200" dirty="0" smtClean="0">
                <a:solidFill>
                  <a:srgbClr val="E00034"/>
                </a:solidFill>
              </a:rPr>
              <a:t/>
            </a:r>
            <a:br>
              <a:rPr lang="fr-FR" sz="3200" dirty="0" smtClean="0">
                <a:solidFill>
                  <a:srgbClr val="E00034"/>
                </a:solidFill>
              </a:rPr>
            </a:br>
            <a:r>
              <a:rPr lang="fr-FR" sz="2800" dirty="0" smtClean="0">
                <a:solidFill>
                  <a:srgbClr val="E00034"/>
                </a:solidFill>
              </a:rPr>
              <a:t>Outil </a:t>
            </a:r>
            <a:r>
              <a:rPr lang="fr-FR" sz="2800" dirty="0">
                <a:solidFill>
                  <a:srgbClr val="E00034"/>
                </a:solidFill>
              </a:rPr>
              <a:t>de la valorisation de la r</a:t>
            </a:r>
            <a:r>
              <a:rPr lang="fr-FR" sz="2800" dirty="0" smtClean="0">
                <a:solidFill>
                  <a:srgbClr val="E00034"/>
                </a:solidFill>
              </a:rPr>
              <a:t>echerche </a:t>
            </a:r>
            <a:br>
              <a:rPr lang="fr-FR" sz="2800" dirty="0" smtClean="0">
                <a:solidFill>
                  <a:srgbClr val="E00034"/>
                </a:solidFill>
              </a:rPr>
            </a:br>
            <a:r>
              <a:rPr lang="fr-FR" sz="2800" dirty="0" smtClean="0">
                <a:solidFill>
                  <a:srgbClr val="E00034"/>
                </a:solidFill>
              </a:rPr>
              <a:t>à </a:t>
            </a:r>
            <a:r>
              <a:rPr lang="fr-FR" sz="2800" dirty="0">
                <a:solidFill>
                  <a:srgbClr val="E00034"/>
                </a:solidFill>
              </a:rPr>
              <a:t>l’université par l’accès ouvert</a:t>
            </a:r>
            <a:endParaRPr lang="fr-FR" sz="3200" dirty="0">
              <a:solidFill>
                <a:srgbClr val="E00034"/>
              </a:solidFill>
            </a:endParaRPr>
          </a:p>
        </p:txBody>
      </p:sp>
      <p:sp>
        <p:nvSpPr>
          <p:cNvPr id="3" name="Rectangle 7"/>
          <p:cNvSpPr>
            <a:spLocks noGrp="1" noChangeArrowheads="1"/>
          </p:cNvSpPr>
          <p:nvPr>
            <p:ph type="dt" sz="half" idx="2"/>
          </p:nvPr>
        </p:nvSpPr>
        <p:spPr/>
        <p:txBody>
          <a:bodyPr/>
          <a:lstStyle/>
          <a:p>
            <a:r>
              <a:rPr lang="fr-FR" smtClean="0"/>
              <a:t>15/02/2022</a:t>
            </a:r>
            <a:endParaRPr lang="fr-FR" dirty="0"/>
          </a:p>
        </p:txBody>
      </p:sp>
      <p:sp>
        <p:nvSpPr>
          <p:cNvPr id="8" name="Espace réservé du pied de page 7"/>
          <p:cNvSpPr>
            <a:spLocks noGrp="1"/>
          </p:cNvSpPr>
          <p:nvPr>
            <p:ph type="ftr" sz="quarter" idx="4294967295"/>
          </p:nvPr>
        </p:nvSpPr>
        <p:spPr>
          <a:xfrm>
            <a:off x="6804025" y="5892800"/>
            <a:ext cx="2339975" cy="361950"/>
          </a:xfrm>
          <a:prstGeom prst="rect">
            <a:avLst/>
          </a:prstGeom>
        </p:spPr>
        <p:txBody>
          <a:bodyPr/>
          <a:lstStyle/>
          <a:p>
            <a:r>
              <a:rPr lang="fr-FR" dirty="0" smtClean="0"/>
              <a:t>HAL-UPEC outil de la valorisation de la recherche à l’université par l’accès ouvert</a:t>
            </a:r>
            <a:endParaRPr lang="fr-F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6"/>
          <p:cNvSpPr>
            <a:spLocks noGrp="1" noChangeArrowheads="1"/>
          </p:cNvSpPr>
          <p:nvPr>
            <p:ph type="ctrTitle"/>
          </p:nvPr>
        </p:nvSpPr>
        <p:spPr>
          <a:xfrm>
            <a:off x="827584" y="1484784"/>
            <a:ext cx="6913364" cy="2774950"/>
          </a:xfrm>
        </p:spPr>
        <p:txBody>
          <a:bodyPr/>
          <a:lstStyle/>
          <a:p>
            <a:pPr marL="144000" algn="l">
              <a:spcBef>
                <a:spcPts val="1200"/>
              </a:spcBef>
            </a:pPr>
            <a:r>
              <a:rPr lang="fr-FR" sz="2400" dirty="0">
                <a:solidFill>
                  <a:srgbClr val="E00034"/>
                </a:solidFill>
              </a:rPr>
              <a:t>Partie </a:t>
            </a:r>
            <a:r>
              <a:rPr lang="fr-FR" sz="2400" dirty="0" smtClean="0">
                <a:solidFill>
                  <a:srgbClr val="E00034"/>
                </a:solidFill>
              </a:rPr>
              <a:t>1</a:t>
            </a:r>
            <a:br>
              <a:rPr lang="fr-FR" sz="2400" dirty="0" smtClean="0">
                <a:solidFill>
                  <a:srgbClr val="E00034"/>
                </a:solidFill>
              </a:rPr>
            </a:br>
            <a:r>
              <a:rPr lang="fr-FR" sz="2400" b="0" dirty="0" smtClean="0">
                <a:solidFill>
                  <a:srgbClr val="E00034"/>
                </a:solidFill>
              </a:rPr>
              <a:t>HAL </a:t>
            </a:r>
            <a:r>
              <a:rPr lang="fr-FR" sz="2400" b="0" dirty="0">
                <a:solidFill>
                  <a:srgbClr val="E00034"/>
                </a:solidFill>
              </a:rPr>
              <a:t>: une archive ouverte </a:t>
            </a:r>
            <a:r>
              <a:rPr lang="fr-FR" sz="2400" b="0" dirty="0" smtClean="0">
                <a:solidFill>
                  <a:srgbClr val="E00034"/>
                </a:solidFill>
              </a:rPr>
              <a:t>institutionnelle</a:t>
            </a:r>
            <a:br>
              <a:rPr lang="fr-FR" sz="2400" b="0" dirty="0" smtClean="0">
                <a:solidFill>
                  <a:srgbClr val="E00034"/>
                </a:solidFill>
              </a:rPr>
            </a:br>
            <a:r>
              <a:rPr lang="fr-FR" sz="2400" b="0" dirty="0" smtClean="0">
                <a:solidFill>
                  <a:srgbClr val="E00034"/>
                </a:solidFill>
              </a:rPr>
              <a:t>à </a:t>
            </a:r>
            <a:r>
              <a:rPr lang="fr-FR" sz="2400" b="0" dirty="0">
                <a:solidFill>
                  <a:srgbClr val="E00034"/>
                </a:solidFill>
              </a:rPr>
              <a:t>la </a:t>
            </a:r>
            <a:r>
              <a:rPr lang="fr-FR" sz="2400" b="0" dirty="0" smtClean="0">
                <a:solidFill>
                  <a:srgbClr val="E00034"/>
                </a:solidFill>
              </a:rPr>
              <a:t>française</a:t>
            </a:r>
            <a:br>
              <a:rPr lang="fr-FR" sz="2400" b="0" dirty="0" smtClean="0">
                <a:solidFill>
                  <a:srgbClr val="E00034"/>
                </a:solidFill>
              </a:rPr>
            </a:br>
            <a:r>
              <a:rPr lang="fr-FR" sz="2400" b="0" dirty="0">
                <a:solidFill>
                  <a:srgbClr val="E00034"/>
                </a:solidFill>
              </a:rPr>
              <a:t/>
            </a:r>
            <a:br>
              <a:rPr lang="fr-FR" sz="2400" b="0" dirty="0">
                <a:solidFill>
                  <a:srgbClr val="E00034"/>
                </a:solidFill>
              </a:rPr>
            </a:br>
            <a:r>
              <a:rPr lang="fr-FR" sz="2400" dirty="0" smtClean="0">
                <a:solidFill>
                  <a:srgbClr val="E00034"/>
                </a:solidFill>
              </a:rPr>
              <a:t>Partie 2 </a:t>
            </a:r>
            <a:br>
              <a:rPr lang="fr-FR" sz="2400" dirty="0" smtClean="0">
                <a:solidFill>
                  <a:srgbClr val="E00034"/>
                </a:solidFill>
              </a:rPr>
            </a:br>
            <a:r>
              <a:rPr lang="fr-FR" sz="2400" b="0" dirty="0" smtClean="0">
                <a:solidFill>
                  <a:srgbClr val="E00034"/>
                </a:solidFill>
              </a:rPr>
              <a:t>HAL-UPEC</a:t>
            </a:r>
            <a:r>
              <a:rPr lang="fr-FR" sz="2400" b="0" dirty="0">
                <a:solidFill>
                  <a:srgbClr val="E00034"/>
                </a:solidFill>
              </a:rPr>
              <a:t> : Histoire d’un </a:t>
            </a:r>
            <a:r>
              <a:rPr lang="fr-FR" sz="2400" b="0" dirty="0" smtClean="0">
                <a:solidFill>
                  <a:srgbClr val="E00034"/>
                </a:solidFill>
              </a:rPr>
              <a:t>portail</a:t>
            </a:r>
            <a:br>
              <a:rPr lang="fr-FR" sz="2400" b="0" dirty="0" smtClean="0">
                <a:solidFill>
                  <a:srgbClr val="E00034"/>
                </a:solidFill>
              </a:rPr>
            </a:br>
            <a:r>
              <a:rPr lang="fr-FR" sz="2400" b="0" dirty="0" smtClean="0">
                <a:solidFill>
                  <a:srgbClr val="E00034"/>
                </a:solidFill>
              </a:rPr>
              <a:t/>
            </a:r>
            <a:br>
              <a:rPr lang="fr-FR" sz="2400" b="0" dirty="0" smtClean="0">
                <a:solidFill>
                  <a:srgbClr val="E00034"/>
                </a:solidFill>
              </a:rPr>
            </a:br>
            <a:r>
              <a:rPr lang="fr-FR" sz="2400" dirty="0">
                <a:solidFill>
                  <a:srgbClr val="E00034"/>
                </a:solidFill>
              </a:rPr>
              <a:t>Partie </a:t>
            </a:r>
            <a:r>
              <a:rPr lang="fr-FR" sz="2400" dirty="0" smtClean="0">
                <a:solidFill>
                  <a:srgbClr val="E00034"/>
                </a:solidFill>
              </a:rPr>
              <a:t>3</a:t>
            </a:r>
            <a:br>
              <a:rPr lang="fr-FR" sz="2400" dirty="0" smtClean="0">
                <a:solidFill>
                  <a:srgbClr val="E00034"/>
                </a:solidFill>
              </a:rPr>
            </a:br>
            <a:r>
              <a:rPr lang="fr-FR" sz="2400" b="0" dirty="0" smtClean="0">
                <a:solidFill>
                  <a:srgbClr val="E00034"/>
                </a:solidFill>
              </a:rPr>
              <a:t>HAL </a:t>
            </a:r>
            <a:r>
              <a:rPr lang="fr-FR" sz="2400" b="0" dirty="0">
                <a:solidFill>
                  <a:srgbClr val="E00034"/>
                </a:solidFill>
              </a:rPr>
              <a:t>pour l’UPEC : la visibilité de la </a:t>
            </a:r>
            <a:r>
              <a:rPr lang="fr-FR" sz="2400" b="0" dirty="0" smtClean="0">
                <a:solidFill>
                  <a:srgbClr val="E00034"/>
                </a:solidFill>
              </a:rPr>
              <a:t>recherche</a:t>
            </a:r>
            <a:endParaRPr lang="fr-FR" sz="2400" dirty="0">
              <a:solidFill>
                <a:srgbClr val="E00034"/>
              </a:solidFill>
            </a:endParaRPr>
          </a:p>
        </p:txBody>
      </p:sp>
      <p:sp>
        <p:nvSpPr>
          <p:cNvPr id="3" name="Rectangle 7"/>
          <p:cNvSpPr>
            <a:spLocks noGrp="1" noChangeArrowheads="1"/>
          </p:cNvSpPr>
          <p:nvPr>
            <p:ph type="dt" sz="half" idx="2"/>
          </p:nvPr>
        </p:nvSpPr>
        <p:spPr/>
        <p:txBody>
          <a:bodyPr/>
          <a:lstStyle/>
          <a:p>
            <a:r>
              <a:rPr lang="fr-FR" dirty="0" smtClean="0"/>
              <a:t>15/02/2022</a:t>
            </a:r>
            <a:endParaRPr lang="fr-FR" dirty="0"/>
          </a:p>
        </p:txBody>
      </p:sp>
      <p:sp>
        <p:nvSpPr>
          <p:cNvPr id="4" name="Espace réservé du pied de page 3"/>
          <p:cNvSpPr>
            <a:spLocks noGrp="1"/>
          </p:cNvSpPr>
          <p:nvPr>
            <p:ph type="ftr" sz="quarter" idx="4294967295"/>
          </p:nvPr>
        </p:nvSpPr>
        <p:spPr>
          <a:xfrm>
            <a:off x="6804025" y="5945188"/>
            <a:ext cx="2339975" cy="360362"/>
          </a:xfrm>
          <a:prstGeom prst="rect">
            <a:avLst/>
          </a:prstGeom>
        </p:spPr>
        <p:txBody>
          <a:bodyPr/>
          <a:lstStyle/>
          <a:p>
            <a:r>
              <a:rPr lang="fr-FR" dirty="0" smtClean="0"/>
              <a:t>HAL-UPEC outil de la valorisation de la recherche à l’université par l’accès ouvert</a:t>
            </a:r>
            <a:endParaRPr lang="fr-FR" dirty="0"/>
          </a:p>
        </p:txBody>
      </p:sp>
    </p:spTree>
    <p:extLst>
      <p:ext uri="{BB962C8B-B14F-4D97-AF65-F5344CB8AC3E}">
        <p14:creationId xmlns:p14="http://schemas.microsoft.com/office/powerpoint/2010/main" val="30750203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439354" y="240337"/>
            <a:ext cx="6337300" cy="2198688"/>
          </a:xfrm>
        </p:spPr>
        <p:txBody>
          <a:bodyPr/>
          <a:lstStyle/>
          <a:p>
            <a:r>
              <a:rPr lang="fr-FR" dirty="0" smtClean="0"/>
              <a:t>Partie </a:t>
            </a:r>
            <a:r>
              <a:rPr lang="fr-FR" dirty="0"/>
              <a:t>1</a:t>
            </a:r>
            <a:br>
              <a:rPr lang="fr-FR" dirty="0"/>
            </a:br>
            <a:r>
              <a:rPr lang="fr-FR" sz="3200" b="0" dirty="0"/>
              <a:t>HAL </a:t>
            </a:r>
            <a:r>
              <a:rPr lang="fr-FR" sz="3200" b="0" dirty="0" smtClean="0"/>
              <a:t>: une </a:t>
            </a:r>
            <a:r>
              <a:rPr lang="fr-FR" sz="3200" b="0" dirty="0"/>
              <a:t>archive ouverte institutionnelle à la française </a:t>
            </a:r>
          </a:p>
        </p:txBody>
      </p:sp>
      <p:sp>
        <p:nvSpPr>
          <p:cNvPr id="3" name="Rectangle 9"/>
          <p:cNvSpPr>
            <a:spLocks noGrp="1" noChangeArrowheads="1"/>
          </p:cNvSpPr>
          <p:nvPr>
            <p:ph type="dt" sz="half" idx="2"/>
          </p:nvPr>
        </p:nvSpPr>
        <p:spPr/>
        <p:txBody>
          <a:bodyPr/>
          <a:lstStyle/>
          <a:p>
            <a:r>
              <a:rPr lang="fr-FR" smtClean="0"/>
              <a:t>15/02/2022</a:t>
            </a:r>
            <a:endParaRPr lang="fr-FR"/>
          </a:p>
        </p:txBody>
      </p:sp>
      <p:sp>
        <p:nvSpPr>
          <p:cNvPr id="4" name="Rectangle 10"/>
          <p:cNvSpPr>
            <a:spLocks noGrp="1" noChangeArrowheads="1"/>
          </p:cNvSpPr>
          <p:nvPr>
            <p:ph type="ftr" sz="quarter" idx="3"/>
          </p:nvPr>
        </p:nvSpPr>
        <p:spPr>
          <a:xfrm>
            <a:off x="6804025" y="6172200"/>
            <a:ext cx="2339975" cy="360363"/>
          </a:xfrm>
          <a:prstGeom prst="rect">
            <a:avLst/>
          </a:prstGeom>
        </p:spPr>
        <p:txBody>
          <a:bodyPr/>
          <a:lstStyle/>
          <a:p>
            <a:r>
              <a:rPr lang="fr-FR" dirty="0" smtClean="0"/>
              <a:t>HAL-UPEC outil de la valorisation de la recherche à l’université par l’accès ouvert</a:t>
            </a:r>
            <a:endParaRPr lang="fr-FR" dirty="0"/>
          </a:p>
        </p:txBody>
      </p:sp>
      <p:sp>
        <p:nvSpPr>
          <p:cNvPr id="2" name="ZoneTexte 1"/>
          <p:cNvSpPr txBox="1"/>
          <p:nvPr/>
        </p:nvSpPr>
        <p:spPr>
          <a:xfrm>
            <a:off x="1115616" y="2924944"/>
            <a:ext cx="6984776" cy="1661993"/>
          </a:xfrm>
          <a:prstGeom prst="rect">
            <a:avLst/>
          </a:prstGeom>
          <a:noFill/>
        </p:spPr>
        <p:txBody>
          <a:bodyPr wrap="square" rtlCol="0">
            <a:spAutoFit/>
          </a:bodyPr>
          <a:lstStyle/>
          <a:p>
            <a:pPr marL="342900" indent="-342900" algn="l">
              <a:buAutoNum type="arabicPeriod"/>
            </a:pPr>
            <a:r>
              <a:rPr lang="fr-FR" sz="1800" dirty="0" smtClean="0">
                <a:solidFill>
                  <a:schemeClr val="accent1"/>
                </a:solidFill>
              </a:rPr>
              <a:t>HAL </a:t>
            </a:r>
            <a:r>
              <a:rPr lang="fr-FR" sz="1800" dirty="0">
                <a:solidFill>
                  <a:schemeClr val="accent1"/>
                </a:solidFill>
              </a:rPr>
              <a:t>dans le paysage de la Science </a:t>
            </a:r>
            <a:r>
              <a:rPr lang="fr-FR" sz="1800" dirty="0" smtClean="0">
                <a:solidFill>
                  <a:schemeClr val="accent1"/>
                </a:solidFill>
              </a:rPr>
              <a:t>Ouverte</a:t>
            </a:r>
          </a:p>
          <a:p>
            <a:pPr marL="342900" indent="-342900" algn="l">
              <a:buFontTx/>
              <a:buAutoNum type="arabicPeriod"/>
            </a:pPr>
            <a:r>
              <a:rPr lang="fr-FR" sz="1800" dirty="0">
                <a:solidFill>
                  <a:schemeClr val="accent1"/>
                </a:solidFill>
              </a:rPr>
              <a:t>La naissance de HAL </a:t>
            </a:r>
            <a:endParaRPr lang="fr-FR" sz="1800" dirty="0" smtClean="0">
              <a:solidFill>
                <a:schemeClr val="accent1"/>
              </a:solidFill>
            </a:endParaRPr>
          </a:p>
          <a:p>
            <a:pPr marL="342900" indent="-342900" algn="l">
              <a:buFontTx/>
              <a:buAutoNum type="arabicPeriod"/>
            </a:pPr>
            <a:r>
              <a:rPr lang="fr-FR" sz="1800" dirty="0">
                <a:solidFill>
                  <a:schemeClr val="accent1"/>
                </a:solidFill>
              </a:rPr>
              <a:t>L’unique plateforme nationale d’auto-archivage</a:t>
            </a:r>
            <a:r>
              <a:rPr lang="fr-FR" sz="1800" dirty="0">
                <a:solidFill>
                  <a:schemeClr val="accent1">
                    <a:lumMod val="50000"/>
                  </a:schemeClr>
                </a:solidFill>
              </a:rPr>
              <a:t> </a:t>
            </a:r>
          </a:p>
          <a:p>
            <a:pPr marL="342900" indent="-342900" algn="l">
              <a:buFontTx/>
              <a:buAutoNum type="arabicPeriod"/>
            </a:pPr>
            <a:endParaRPr lang="fr-FR" sz="1800" dirty="0">
              <a:solidFill>
                <a:schemeClr val="accent1">
                  <a:lumMod val="50000"/>
                </a:schemeClr>
              </a:solidFill>
            </a:endParaRPr>
          </a:p>
          <a:p>
            <a:pPr marL="342900" indent="-342900" algn="l">
              <a:buAutoNum type="arabicPeriod"/>
            </a:pPr>
            <a:endParaRPr lang="fr-FR" sz="1800" dirty="0">
              <a:solidFill>
                <a:schemeClr val="accent1">
                  <a:lumMod val="50000"/>
                </a:schemeClr>
              </a:solidFill>
            </a:endParaRPr>
          </a:p>
          <a:p>
            <a:endParaRPr lang="fr-F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5157" y="366179"/>
            <a:ext cx="6397625" cy="330200"/>
          </a:xfrm>
        </p:spPr>
        <p:txBody>
          <a:bodyPr/>
          <a:lstStyle/>
          <a:p>
            <a:pPr marL="342900" indent="-342900"/>
            <a:r>
              <a:rPr lang="fr-FR" dirty="0"/>
              <a:t>HAL dans le paysage de la Science Ouverte</a:t>
            </a:r>
          </a:p>
        </p:txBody>
      </p:sp>
      <p:pic>
        <p:nvPicPr>
          <p:cNvPr id="55" name="Espace réservé du contenu 5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42135" y="4335132"/>
            <a:ext cx="779009" cy="350932"/>
          </a:xfrm>
        </p:spPr>
      </p:pic>
      <p:sp>
        <p:nvSpPr>
          <p:cNvPr id="4" name="Espace réservé de la date 3"/>
          <p:cNvSpPr>
            <a:spLocks noGrp="1"/>
          </p:cNvSpPr>
          <p:nvPr>
            <p:ph type="dt" sz="half" idx="10"/>
          </p:nvPr>
        </p:nvSpPr>
        <p:spPr/>
        <p:txBody>
          <a:bodyPr/>
          <a:lstStyle/>
          <a:p>
            <a:r>
              <a:rPr lang="fr-FR" smtClean="0"/>
              <a:t>15/02/2022</a:t>
            </a:r>
            <a:endParaRPr lang="fr-FR"/>
          </a:p>
        </p:txBody>
      </p:sp>
      <p:sp>
        <p:nvSpPr>
          <p:cNvPr id="5" name="Espace réservé du pied de page 4"/>
          <p:cNvSpPr>
            <a:spLocks noGrp="1"/>
          </p:cNvSpPr>
          <p:nvPr>
            <p:ph type="ftr" sz="quarter" idx="11"/>
          </p:nvPr>
        </p:nvSpPr>
        <p:spPr>
          <a:xfrm>
            <a:off x="6804025" y="6172200"/>
            <a:ext cx="2339975" cy="360363"/>
          </a:xfrm>
          <a:prstGeom prst="rect">
            <a:avLst/>
          </a:prstGeom>
        </p:spPr>
        <p:txBody>
          <a:bodyPr/>
          <a:lstStyle/>
          <a:p>
            <a:r>
              <a:rPr lang="fr-FR" smtClean="0"/>
              <a:t>HAL-UPEC outil de la valorisation de la recherche à l’université par l’accès ouvert</a:t>
            </a:r>
            <a:endParaRPr lang="fr-FR"/>
          </a:p>
        </p:txBody>
      </p:sp>
      <p:cxnSp>
        <p:nvCxnSpPr>
          <p:cNvPr id="6" name="Straight Connector 11"/>
          <p:cNvCxnSpPr/>
          <p:nvPr/>
        </p:nvCxnSpPr>
        <p:spPr>
          <a:xfrm>
            <a:off x="684610" y="3726452"/>
            <a:ext cx="7774781" cy="0"/>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11" name="Group 16"/>
          <p:cNvGrpSpPr/>
          <p:nvPr/>
        </p:nvGrpSpPr>
        <p:grpSpPr>
          <a:xfrm>
            <a:off x="5327474" y="3228493"/>
            <a:ext cx="89154" cy="540060"/>
            <a:chOff x="2907285" y="4366717"/>
            <a:chExt cx="118872" cy="720080"/>
          </a:xfrm>
        </p:grpSpPr>
        <p:cxnSp>
          <p:nvCxnSpPr>
            <p:cNvPr id="12" name="Straight Connector 17"/>
            <p:cNvCxnSpPr/>
            <p:nvPr/>
          </p:nvCxnSpPr>
          <p:spPr>
            <a:xfrm>
              <a:off x="2966721" y="4366717"/>
              <a:ext cx="0" cy="720080"/>
            </a:xfrm>
            <a:prstGeom prst="line">
              <a:avLst/>
            </a:prstGeom>
            <a:ln>
              <a:solidFill>
                <a:srgbClr val="410A8C"/>
              </a:solidFill>
              <a:prstDash val="dash"/>
            </a:ln>
          </p:spPr>
          <p:style>
            <a:lnRef idx="1">
              <a:schemeClr val="accent1"/>
            </a:lnRef>
            <a:fillRef idx="0">
              <a:schemeClr val="accent1"/>
            </a:fillRef>
            <a:effectRef idx="0">
              <a:schemeClr val="accent1"/>
            </a:effectRef>
            <a:fontRef idx="minor">
              <a:schemeClr val="tx1"/>
            </a:fontRef>
          </p:style>
        </p:cxnSp>
        <p:sp>
          <p:nvSpPr>
            <p:cNvPr id="13" name="Oval 18"/>
            <p:cNvSpPr/>
            <p:nvPr/>
          </p:nvSpPr>
          <p:spPr>
            <a:xfrm>
              <a:off x="2907285" y="4967925"/>
              <a:ext cx="118872" cy="118872"/>
            </a:xfrm>
            <a:prstGeom prst="ellipse">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15" name="Group 20"/>
          <p:cNvGrpSpPr/>
          <p:nvPr/>
        </p:nvGrpSpPr>
        <p:grpSpPr>
          <a:xfrm>
            <a:off x="4552316" y="3671119"/>
            <a:ext cx="89154" cy="594066"/>
            <a:chOff x="1716084" y="3717032"/>
            <a:chExt cx="118872" cy="792088"/>
          </a:xfrm>
        </p:grpSpPr>
        <p:cxnSp>
          <p:nvCxnSpPr>
            <p:cNvPr id="16" name="Straight Connector 21"/>
            <p:cNvCxnSpPr/>
            <p:nvPr/>
          </p:nvCxnSpPr>
          <p:spPr>
            <a:xfrm>
              <a:off x="1775520" y="3789040"/>
              <a:ext cx="0" cy="720080"/>
            </a:xfrm>
            <a:prstGeom prst="line">
              <a:avLst/>
            </a:prstGeom>
            <a:ln>
              <a:solidFill>
                <a:srgbClr val="297FB8"/>
              </a:solidFill>
              <a:prstDash val="dash"/>
            </a:ln>
          </p:spPr>
          <p:style>
            <a:lnRef idx="1">
              <a:schemeClr val="accent1"/>
            </a:lnRef>
            <a:fillRef idx="0">
              <a:schemeClr val="accent1"/>
            </a:fillRef>
            <a:effectRef idx="0">
              <a:schemeClr val="accent1"/>
            </a:effectRef>
            <a:fontRef idx="minor">
              <a:schemeClr val="tx1"/>
            </a:fontRef>
          </p:style>
        </p:cxnSp>
        <p:sp>
          <p:nvSpPr>
            <p:cNvPr id="17" name="Oval 22"/>
            <p:cNvSpPr/>
            <p:nvPr/>
          </p:nvSpPr>
          <p:spPr>
            <a:xfrm>
              <a:off x="1716084" y="3717032"/>
              <a:ext cx="118872" cy="118872"/>
            </a:xfrm>
            <a:prstGeom prst="ellipse">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19" name="Group 24"/>
          <p:cNvGrpSpPr/>
          <p:nvPr/>
        </p:nvGrpSpPr>
        <p:grpSpPr>
          <a:xfrm>
            <a:off x="3669935" y="3213025"/>
            <a:ext cx="89154" cy="540060"/>
            <a:chOff x="2907285" y="4366717"/>
            <a:chExt cx="118872" cy="720080"/>
          </a:xfrm>
        </p:grpSpPr>
        <p:cxnSp>
          <p:nvCxnSpPr>
            <p:cNvPr id="20" name="Straight Connector 25"/>
            <p:cNvCxnSpPr/>
            <p:nvPr/>
          </p:nvCxnSpPr>
          <p:spPr>
            <a:xfrm>
              <a:off x="2966721" y="4366717"/>
              <a:ext cx="0" cy="720080"/>
            </a:xfrm>
            <a:prstGeom prst="line">
              <a:avLst/>
            </a:prstGeom>
            <a:ln>
              <a:solidFill>
                <a:srgbClr val="27AE61"/>
              </a:solidFill>
              <a:prstDash val="dash"/>
            </a:ln>
          </p:spPr>
          <p:style>
            <a:lnRef idx="1">
              <a:schemeClr val="accent1"/>
            </a:lnRef>
            <a:fillRef idx="0">
              <a:schemeClr val="accent1"/>
            </a:fillRef>
            <a:effectRef idx="0">
              <a:schemeClr val="accent1"/>
            </a:effectRef>
            <a:fontRef idx="minor">
              <a:schemeClr val="tx1"/>
            </a:fontRef>
          </p:style>
        </p:cxnSp>
        <p:sp>
          <p:nvSpPr>
            <p:cNvPr id="21" name="Oval 26"/>
            <p:cNvSpPr/>
            <p:nvPr/>
          </p:nvSpPr>
          <p:spPr>
            <a:xfrm>
              <a:off x="2907285" y="4967925"/>
              <a:ext cx="118872" cy="118872"/>
            </a:xfrm>
            <a:prstGeom prst="ellipse">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23" name="Group 28"/>
          <p:cNvGrpSpPr/>
          <p:nvPr/>
        </p:nvGrpSpPr>
        <p:grpSpPr>
          <a:xfrm>
            <a:off x="7738779" y="3671119"/>
            <a:ext cx="89154" cy="594066"/>
            <a:chOff x="1716084" y="3717032"/>
            <a:chExt cx="118872" cy="792088"/>
          </a:xfrm>
        </p:grpSpPr>
        <p:cxnSp>
          <p:nvCxnSpPr>
            <p:cNvPr id="24" name="Straight Connector 29"/>
            <p:cNvCxnSpPr/>
            <p:nvPr/>
          </p:nvCxnSpPr>
          <p:spPr>
            <a:xfrm>
              <a:off x="1775520" y="3789040"/>
              <a:ext cx="0" cy="720080"/>
            </a:xfrm>
            <a:prstGeom prst="line">
              <a:avLst/>
            </a:prstGeom>
            <a:ln>
              <a:solidFill>
                <a:srgbClr val="E84C3D"/>
              </a:solidFill>
              <a:prstDash val="dash"/>
            </a:ln>
          </p:spPr>
          <p:style>
            <a:lnRef idx="1">
              <a:schemeClr val="accent1"/>
            </a:lnRef>
            <a:fillRef idx="0">
              <a:schemeClr val="accent1"/>
            </a:fillRef>
            <a:effectRef idx="0">
              <a:schemeClr val="accent1"/>
            </a:effectRef>
            <a:fontRef idx="minor">
              <a:schemeClr val="tx1"/>
            </a:fontRef>
          </p:style>
        </p:cxnSp>
        <p:sp>
          <p:nvSpPr>
            <p:cNvPr id="25" name="Oval 30"/>
            <p:cNvSpPr/>
            <p:nvPr/>
          </p:nvSpPr>
          <p:spPr>
            <a:xfrm>
              <a:off x="1716084" y="3717032"/>
              <a:ext cx="118872" cy="118872"/>
            </a:xfrm>
            <a:prstGeom prst="ellipse">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31" name="Group 39"/>
          <p:cNvGrpSpPr/>
          <p:nvPr/>
        </p:nvGrpSpPr>
        <p:grpSpPr>
          <a:xfrm>
            <a:off x="3858120" y="4756211"/>
            <a:ext cx="1646382" cy="830996"/>
            <a:chOff x="976445" y="5099145"/>
            <a:chExt cx="2195176" cy="1107993"/>
          </a:xfrm>
        </p:grpSpPr>
        <p:sp>
          <p:nvSpPr>
            <p:cNvPr id="32" name="TextBox 40"/>
            <p:cNvSpPr txBox="1"/>
            <p:nvPr/>
          </p:nvSpPr>
          <p:spPr>
            <a:xfrm>
              <a:off x="1827724" y="5111713"/>
              <a:ext cx="246308" cy="400109"/>
            </a:xfrm>
            <a:prstGeom prst="rect">
              <a:avLst/>
            </a:prstGeom>
            <a:noFill/>
          </p:spPr>
          <p:txBody>
            <a:bodyPr wrap="none" rtlCol="0">
              <a:spAutoFit/>
            </a:bodyPr>
            <a:lstStyle/>
            <a:p>
              <a:endParaRPr lang="en-US" sz="1350" b="1" dirty="0">
                <a:solidFill>
                  <a:srgbClr val="297FB8"/>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3" name="TextBox 41"/>
            <p:cNvSpPr txBox="1"/>
            <p:nvPr/>
          </p:nvSpPr>
          <p:spPr>
            <a:xfrm>
              <a:off x="976445" y="5099145"/>
              <a:ext cx="2195176" cy="1107993"/>
            </a:xfrm>
            <a:prstGeom prst="rect">
              <a:avLst/>
            </a:prstGeom>
            <a:noFill/>
          </p:spPr>
          <p:txBody>
            <a:bodyPr wrap="square" rtlCol="0">
              <a:spAutoFit/>
            </a:bodyPr>
            <a:lstStyle/>
            <a:p>
              <a:pPr algn="just"/>
              <a:r>
                <a:rPr lang="en-US" sz="800" dirty="0" smtClean="0">
                  <a:latin typeface="+mj-lt"/>
                  <a:ea typeface="Open Sans" panose="020B0606030504020204" pitchFamily="34" charset="0"/>
                  <a:cs typeface="Open Sans" panose="020B0606030504020204" pitchFamily="34" charset="0"/>
                </a:rPr>
                <a:t>Archive </a:t>
              </a:r>
              <a:r>
                <a:rPr lang="en-US" sz="800" dirty="0" err="1" smtClean="0">
                  <a:latin typeface="+mj-lt"/>
                  <a:ea typeface="Open Sans" panose="020B0606030504020204" pitchFamily="34" charset="0"/>
                  <a:cs typeface="Open Sans" panose="020B0606030504020204" pitchFamily="34" charset="0"/>
                </a:rPr>
                <a:t>ouverte</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consacrée</a:t>
              </a:r>
              <a:r>
                <a:rPr lang="en-US" sz="800" dirty="0" smtClean="0">
                  <a:latin typeface="+mj-lt"/>
                  <a:ea typeface="Open Sans" panose="020B0606030504020204" pitchFamily="34" charset="0"/>
                  <a:cs typeface="Open Sans" panose="020B0606030504020204" pitchFamily="34" charset="0"/>
                </a:rPr>
                <a:t> aux sciences </a:t>
              </a:r>
              <a:r>
                <a:rPr lang="en-US" sz="800" dirty="0" err="1" smtClean="0">
                  <a:latin typeface="+mj-lt"/>
                  <a:ea typeface="Open Sans" panose="020B0606030504020204" pitchFamily="34" charset="0"/>
                  <a:cs typeface="Open Sans" panose="020B0606030504020204" pitchFamily="34" charset="0"/>
                </a:rPr>
                <a:t>biomédicales</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liées</a:t>
              </a:r>
              <a:r>
                <a:rPr lang="en-US" sz="800" dirty="0" smtClean="0">
                  <a:latin typeface="+mj-lt"/>
                  <a:ea typeface="Open Sans" panose="020B0606030504020204" pitchFamily="34" charset="0"/>
                  <a:cs typeface="Open Sans" panose="020B0606030504020204" pitchFamily="34" charset="0"/>
                </a:rPr>
                <a:t> à la base </a:t>
              </a:r>
              <a:r>
                <a:rPr lang="en-US" sz="800" dirty="0" err="1" smtClean="0">
                  <a:latin typeface="+mj-lt"/>
                  <a:ea typeface="Open Sans" panose="020B0606030504020204" pitchFamily="34" charset="0"/>
                  <a:cs typeface="Open Sans" panose="020B0606030504020204" pitchFamily="34" charset="0"/>
                </a:rPr>
                <a:t>bibliographique</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gérée</a:t>
              </a:r>
              <a:r>
                <a:rPr lang="en-US" sz="800" dirty="0" smtClean="0">
                  <a:latin typeface="+mj-lt"/>
                  <a:ea typeface="Open Sans" panose="020B0606030504020204" pitchFamily="34" charset="0"/>
                  <a:cs typeface="Open Sans" panose="020B0606030504020204" pitchFamily="34" charset="0"/>
                </a:rPr>
                <a:t> par la National Library of </a:t>
              </a:r>
              <a:r>
                <a:rPr lang="en-US" sz="800" dirty="0" err="1" smtClean="0">
                  <a:latin typeface="+mj-lt"/>
                  <a:ea typeface="Open Sans" panose="020B0606030504020204" pitchFamily="34" charset="0"/>
                  <a:cs typeface="Open Sans" panose="020B0606030504020204" pitchFamily="34" charset="0"/>
                </a:rPr>
                <a:t>Medecine</a:t>
              </a:r>
              <a:r>
                <a:rPr lang="en-US" sz="800" dirty="0" smtClean="0">
                  <a:latin typeface="+mj-lt"/>
                  <a:ea typeface="Open Sans" panose="020B0606030504020204" pitchFamily="34" charset="0"/>
                  <a:cs typeface="Open Sans" panose="020B0606030504020204" pitchFamily="34" charset="0"/>
                </a:rPr>
                <a:t> PubMed</a:t>
              </a:r>
              <a:endParaRPr lang="en-US" sz="800" dirty="0">
                <a:latin typeface="+mj-lt"/>
                <a:ea typeface="Open Sans" panose="020B0606030504020204" pitchFamily="34" charset="0"/>
                <a:cs typeface="Open Sans" panose="020B0606030504020204" pitchFamily="34" charset="0"/>
              </a:endParaRPr>
            </a:p>
          </p:txBody>
        </p:sp>
      </p:grpSp>
      <p:grpSp>
        <p:nvGrpSpPr>
          <p:cNvPr id="34" name="Group 42"/>
          <p:cNvGrpSpPr/>
          <p:nvPr/>
        </p:nvGrpSpPr>
        <p:grpSpPr>
          <a:xfrm>
            <a:off x="6383131" y="4742884"/>
            <a:ext cx="2047055" cy="830997"/>
            <a:chOff x="1827724" y="5094969"/>
            <a:chExt cx="2729406" cy="1107994"/>
          </a:xfrm>
        </p:grpSpPr>
        <p:sp>
          <p:nvSpPr>
            <p:cNvPr id="35" name="TextBox 43"/>
            <p:cNvSpPr txBox="1"/>
            <p:nvPr/>
          </p:nvSpPr>
          <p:spPr>
            <a:xfrm>
              <a:off x="1827724" y="5111713"/>
              <a:ext cx="246308" cy="348813"/>
            </a:xfrm>
            <a:prstGeom prst="rect">
              <a:avLst/>
            </a:prstGeom>
            <a:noFill/>
          </p:spPr>
          <p:txBody>
            <a:bodyPr wrap="none" rtlCol="0">
              <a:spAutoFit/>
            </a:bodyPr>
            <a:lstStyle/>
            <a:p>
              <a:endParaRPr lang="en-US" sz="1100" b="1" dirty="0">
                <a:solidFill>
                  <a:srgbClr val="E84C3D"/>
                </a:solidFill>
                <a:latin typeface="+mj-lt"/>
                <a:ea typeface="Open Sans" panose="020B0606030504020204" pitchFamily="34" charset="0"/>
                <a:cs typeface="Open Sans" panose="020B0606030504020204" pitchFamily="34" charset="0"/>
              </a:endParaRPr>
            </a:p>
          </p:txBody>
        </p:sp>
        <p:sp>
          <p:nvSpPr>
            <p:cNvPr id="36" name="TextBox 44"/>
            <p:cNvSpPr txBox="1"/>
            <p:nvPr/>
          </p:nvSpPr>
          <p:spPr>
            <a:xfrm>
              <a:off x="2536578" y="5094969"/>
              <a:ext cx="2020552" cy="1107994"/>
            </a:xfrm>
            <a:prstGeom prst="rect">
              <a:avLst/>
            </a:prstGeom>
            <a:noFill/>
          </p:spPr>
          <p:txBody>
            <a:bodyPr wrap="square" rtlCol="0">
              <a:spAutoFit/>
            </a:bodyPr>
            <a:lstStyle/>
            <a:p>
              <a:pPr algn="just"/>
              <a:r>
                <a:rPr lang="en-US" sz="800" dirty="0" smtClean="0">
                  <a:latin typeface="+mj-lt"/>
                  <a:ea typeface="Open Sans" panose="020B0606030504020204" pitchFamily="34" charset="0"/>
                  <a:cs typeface="Open Sans" panose="020B0606030504020204" pitchFamily="34" charset="0"/>
                </a:rPr>
                <a:t>La </a:t>
              </a:r>
              <a:r>
                <a:rPr lang="en-US" sz="800" dirty="0" err="1" smtClean="0">
                  <a:latin typeface="+mj-lt"/>
                  <a:ea typeface="Open Sans" panose="020B0606030504020204" pitchFamily="34" charset="0"/>
                  <a:cs typeface="Open Sans" panose="020B0606030504020204" pitchFamily="34" charset="0"/>
                </a:rPr>
                <a:t>cOAlition</a:t>
              </a:r>
              <a:r>
                <a:rPr lang="en-US" sz="800" dirty="0" smtClean="0">
                  <a:latin typeface="+mj-lt"/>
                  <a:ea typeface="Open Sans" panose="020B0606030504020204" pitchFamily="34" charset="0"/>
                  <a:cs typeface="Open Sans" panose="020B0606030504020204" pitchFamily="34" charset="0"/>
                </a:rPr>
                <a:t> S </a:t>
              </a:r>
              <a:r>
                <a:rPr lang="en-US" sz="800" dirty="0" err="1" smtClean="0">
                  <a:latin typeface="+mj-lt"/>
                  <a:ea typeface="Open Sans" panose="020B0606030504020204" pitchFamily="34" charset="0"/>
                  <a:cs typeface="Open Sans" panose="020B0606030504020204" pitchFamily="34" charset="0"/>
                </a:rPr>
                <a:t>définit</a:t>
              </a:r>
              <a:r>
                <a:rPr lang="en-US" sz="800" dirty="0" smtClean="0">
                  <a:latin typeface="+mj-lt"/>
                  <a:ea typeface="Open Sans" panose="020B0606030504020204" pitchFamily="34" charset="0"/>
                  <a:cs typeface="Open Sans" panose="020B0606030504020204" pitchFamily="34" charset="0"/>
                </a:rPr>
                <a:t> les condition de publication </a:t>
              </a:r>
              <a:r>
                <a:rPr lang="en-US" sz="800" dirty="0" err="1" smtClean="0">
                  <a:latin typeface="+mj-lt"/>
                  <a:ea typeface="Open Sans" panose="020B0606030504020204" pitchFamily="34" charset="0"/>
                  <a:cs typeface="Open Sans" panose="020B0606030504020204" pitchFamily="34" charset="0"/>
                </a:rPr>
                <a:t>en</a:t>
              </a:r>
              <a:r>
                <a:rPr lang="en-US" sz="800" dirty="0" smtClean="0">
                  <a:latin typeface="+mj-lt"/>
                  <a:ea typeface="Open Sans" panose="020B0606030504020204" pitchFamily="34" charset="0"/>
                  <a:cs typeface="Open Sans" panose="020B0606030504020204" pitchFamily="34" charset="0"/>
                </a:rPr>
                <a:t> open access pour tout </a:t>
              </a:r>
              <a:r>
                <a:rPr lang="en-US" sz="800" dirty="0" err="1" smtClean="0">
                  <a:latin typeface="+mj-lt"/>
                  <a:ea typeface="Open Sans" panose="020B0606030504020204" pitchFamily="34" charset="0"/>
                  <a:cs typeface="Open Sans" panose="020B0606030504020204" pitchFamily="34" charset="0"/>
                </a:rPr>
                <a:t>projet</a:t>
              </a:r>
              <a:r>
                <a:rPr lang="en-US" sz="800" dirty="0" smtClean="0">
                  <a:latin typeface="+mj-lt"/>
                  <a:ea typeface="Open Sans" panose="020B0606030504020204" pitchFamily="34" charset="0"/>
                  <a:cs typeface="Open Sans" panose="020B0606030504020204" pitchFamily="34" charset="0"/>
                </a:rPr>
                <a:t> de </a:t>
              </a:r>
              <a:r>
                <a:rPr lang="en-US" sz="800" dirty="0" err="1" smtClean="0">
                  <a:latin typeface="+mj-lt"/>
                  <a:ea typeface="Open Sans" panose="020B0606030504020204" pitchFamily="34" charset="0"/>
                  <a:cs typeface="Open Sans" panose="020B0606030504020204" pitchFamily="34" charset="0"/>
                </a:rPr>
                <a:t>recherche</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financé</a:t>
              </a:r>
              <a:r>
                <a:rPr lang="en-US" sz="800" dirty="0" smtClean="0">
                  <a:latin typeface="+mj-lt"/>
                  <a:ea typeface="Open Sans" panose="020B0606030504020204" pitchFamily="34" charset="0"/>
                  <a:cs typeface="Open Sans" panose="020B0606030504020204" pitchFamily="34" charset="0"/>
                </a:rPr>
                <a:t> par un de </a:t>
              </a:r>
              <a:r>
                <a:rPr lang="en-US" sz="800" dirty="0" err="1" smtClean="0">
                  <a:latin typeface="+mj-lt"/>
                  <a:ea typeface="Open Sans" panose="020B0606030504020204" pitchFamily="34" charset="0"/>
                  <a:cs typeface="Open Sans" panose="020B0606030504020204" pitchFamily="34" charset="0"/>
                </a:rPr>
                <a:t>ses</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acteurs</a:t>
              </a:r>
              <a:r>
                <a:rPr lang="en-US" sz="800" dirty="0" smtClean="0">
                  <a:latin typeface="+mj-lt"/>
                  <a:ea typeface="Open Sans" panose="020B0606030504020204" pitchFamily="34" charset="0"/>
                  <a:cs typeface="Open Sans" panose="020B0606030504020204" pitchFamily="34" charset="0"/>
                </a:rPr>
                <a:t> </a:t>
              </a:r>
              <a:endParaRPr lang="en-US" sz="800" dirty="0">
                <a:latin typeface="+mj-lt"/>
                <a:ea typeface="Open Sans" panose="020B0606030504020204" pitchFamily="34" charset="0"/>
                <a:cs typeface="Open Sans" panose="020B0606030504020204" pitchFamily="34" charset="0"/>
              </a:endParaRPr>
            </a:p>
          </p:txBody>
        </p:sp>
      </p:grpSp>
      <p:grpSp>
        <p:nvGrpSpPr>
          <p:cNvPr id="37" name="Group 45"/>
          <p:cNvGrpSpPr/>
          <p:nvPr/>
        </p:nvGrpSpPr>
        <p:grpSpPr>
          <a:xfrm>
            <a:off x="2831217" y="1625808"/>
            <a:ext cx="1570800" cy="776227"/>
            <a:chOff x="1827723" y="5111713"/>
            <a:chExt cx="1602261" cy="1034967"/>
          </a:xfrm>
        </p:grpSpPr>
        <p:sp>
          <p:nvSpPr>
            <p:cNvPr id="38" name="TextBox 46"/>
            <p:cNvSpPr txBox="1"/>
            <p:nvPr/>
          </p:nvSpPr>
          <p:spPr>
            <a:xfrm>
              <a:off x="1827723" y="5111713"/>
              <a:ext cx="246308" cy="400109"/>
            </a:xfrm>
            <a:prstGeom prst="rect">
              <a:avLst/>
            </a:prstGeom>
            <a:noFill/>
          </p:spPr>
          <p:txBody>
            <a:bodyPr wrap="none" rtlCol="0">
              <a:spAutoFit/>
            </a:bodyPr>
            <a:lstStyle/>
            <a:p>
              <a:endParaRPr lang="en-US" sz="1350" b="1" dirty="0">
                <a:solidFill>
                  <a:srgbClr val="410A8C"/>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9" name="TextBox 47"/>
            <p:cNvSpPr txBox="1"/>
            <p:nvPr/>
          </p:nvSpPr>
          <p:spPr>
            <a:xfrm>
              <a:off x="1827723" y="5202834"/>
              <a:ext cx="1602261" cy="943846"/>
            </a:xfrm>
            <a:prstGeom prst="rect">
              <a:avLst/>
            </a:prstGeom>
            <a:noFill/>
          </p:spPr>
          <p:txBody>
            <a:bodyPr wrap="square" rtlCol="0">
              <a:spAutoFit/>
            </a:bodyPr>
            <a:lstStyle/>
            <a:p>
              <a:pPr algn="just"/>
              <a:r>
                <a:rPr lang="en-US" sz="800" dirty="0" err="1" smtClean="0">
                  <a:latin typeface="+mj-lt"/>
                  <a:ea typeface="Open Sans" panose="020B0606030504020204" pitchFamily="34" charset="0"/>
                  <a:cs typeface="Open Sans" panose="020B0606030504020204" pitchFamily="34" charset="0"/>
                </a:rPr>
                <a:t>Mise</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en</a:t>
              </a:r>
              <a:r>
                <a:rPr lang="en-US" sz="800" dirty="0" smtClean="0">
                  <a:latin typeface="+mj-lt"/>
                  <a:ea typeface="Open Sans" panose="020B0606030504020204" pitchFamily="34" charset="0"/>
                  <a:cs typeface="Open Sans" panose="020B0606030504020204" pitchFamily="34" charset="0"/>
                </a:rPr>
                <a:t> place du </a:t>
              </a:r>
              <a:r>
                <a:rPr lang="en-US" sz="800" dirty="0" err="1" smtClean="0">
                  <a:latin typeface="+mj-lt"/>
                  <a:ea typeface="Open Sans" panose="020B0606030504020204" pitchFamily="34" charset="0"/>
                  <a:cs typeface="Open Sans" panose="020B0606030504020204" pitchFamily="34" charset="0"/>
                </a:rPr>
                <a:t>protocole</a:t>
              </a:r>
              <a:r>
                <a:rPr lang="en-US" sz="800" dirty="0" smtClean="0">
                  <a:latin typeface="+mj-lt"/>
                  <a:ea typeface="Open Sans" panose="020B0606030504020204" pitchFamily="34" charset="0"/>
                  <a:cs typeface="Open Sans" panose="020B0606030504020204" pitchFamily="34" charset="0"/>
                </a:rPr>
                <a:t> OAI-PMH </a:t>
              </a:r>
              <a:r>
                <a:rPr lang="en-US" sz="800" dirty="0" err="1" smtClean="0">
                  <a:latin typeface="+mj-lt"/>
                  <a:ea typeface="Open Sans" panose="020B0606030504020204" pitchFamily="34" charset="0"/>
                  <a:cs typeface="Open Sans" panose="020B0606030504020204" pitchFamily="34" charset="0"/>
                </a:rPr>
                <a:t>permettant</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l’interopérabilité</a:t>
              </a:r>
              <a:r>
                <a:rPr lang="en-US" sz="800" dirty="0" smtClean="0">
                  <a:latin typeface="+mj-lt"/>
                  <a:ea typeface="Open Sans" panose="020B0606030504020204" pitchFamily="34" charset="0"/>
                  <a:cs typeface="Open Sans" panose="020B0606030504020204" pitchFamily="34" charset="0"/>
                </a:rPr>
                <a:t> des </a:t>
              </a:r>
              <a:r>
                <a:rPr lang="en-US" sz="800" dirty="0" err="1" smtClean="0">
                  <a:latin typeface="+mj-lt"/>
                  <a:ea typeface="Open Sans" panose="020B0606030504020204" pitchFamily="34" charset="0"/>
                  <a:cs typeface="Open Sans" panose="020B0606030504020204" pitchFamily="34" charset="0"/>
                </a:rPr>
                <a:t>différentes</a:t>
              </a:r>
              <a:r>
                <a:rPr lang="en-US" sz="800" dirty="0" smtClean="0">
                  <a:latin typeface="+mj-lt"/>
                  <a:ea typeface="Open Sans" panose="020B0606030504020204" pitchFamily="34" charset="0"/>
                  <a:cs typeface="Open Sans" panose="020B0606030504020204" pitchFamily="34" charset="0"/>
                </a:rPr>
                <a:t> archives </a:t>
              </a:r>
              <a:r>
                <a:rPr lang="en-US" sz="800" dirty="0" err="1" smtClean="0">
                  <a:latin typeface="+mj-lt"/>
                  <a:ea typeface="Open Sans" panose="020B0606030504020204" pitchFamily="34" charset="0"/>
                  <a:cs typeface="Open Sans" panose="020B0606030504020204" pitchFamily="34" charset="0"/>
                </a:rPr>
                <a:t>ouvertes</a:t>
              </a:r>
              <a:endParaRPr lang="en-US" sz="800" dirty="0">
                <a:latin typeface="+mj-lt"/>
                <a:ea typeface="Open Sans" panose="020B0606030504020204" pitchFamily="34" charset="0"/>
                <a:cs typeface="Open Sans" panose="020B0606030504020204" pitchFamily="34" charset="0"/>
              </a:endParaRPr>
            </a:p>
          </p:txBody>
        </p:sp>
      </p:grpSp>
      <p:grpSp>
        <p:nvGrpSpPr>
          <p:cNvPr id="40" name="Group 48"/>
          <p:cNvGrpSpPr/>
          <p:nvPr/>
        </p:nvGrpSpPr>
        <p:grpSpPr>
          <a:xfrm>
            <a:off x="2506946" y="2082454"/>
            <a:ext cx="3884177" cy="584775"/>
            <a:chOff x="-1633933" y="5535581"/>
            <a:chExt cx="5178907" cy="779698"/>
          </a:xfrm>
        </p:grpSpPr>
        <p:sp>
          <p:nvSpPr>
            <p:cNvPr id="41" name="TextBox 49"/>
            <p:cNvSpPr txBox="1"/>
            <p:nvPr/>
          </p:nvSpPr>
          <p:spPr>
            <a:xfrm>
              <a:off x="-1633933" y="5903557"/>
              <a:ext cx="2526764" cy="369331"/>
            </a:xfrm>
            <a:prstGeom prst="rect">
              <a:avLst/>
            </a:prstGeom>
            <a:noFill/>
          </p:spPr>
          <p:txBody>
            <a:bodyPr wrap="none" rtlCol="0">
              <a:spAutoFit/>
            </a:bodyPr>
            <a:lstStyle/>
            <a:p>
              <a:r>
                <a:rPr lang="en-US" b="1" spc="-50" dirty="0" smtClean="0">
                  <a:solidFill>
                    <a:srgbClr val="27AE61"/>
                  </a:solidFill>
                  <a:latin typeface="+mn-lt"/>
                  <a:ea typeface="Open Sans" panose="020B0606030504020204" pitchFamily="34" charset="0"/>
                  <a:cs typeface="Open Sans" panose="020B0606030504020204" pitchFamily="34" charset="0"/>
                </a:rPr>
                <a:t>Convention de Santa Fe</a:t>
              </a:r>
              <a:endParaRPr lang="en-US" b="1" spc="-50" dirty="0">
                <a:solidFill>
                  <a:srgbClr val="27AE61"/>
                </a:solidFill>
                <a:latin typeface="+mn-lt"/>
                <a:ea typeface="Open Sans" panose="020B0606030504020204" pitchFamily="34" charset="0"/>
                <a:cs typeface="Open Sans" panose="020B0606030504020204" pitchFamily="34" charset="0"/>
              </a:endParaRPr>
            </a:p>
          </p:txBody>
        </p:sp>
        <p:sp>
          <p:nvSpPr>
            <p:cNvPr id="42" name="TextBox 50"/>
            <p:cNvSpPr txBox="1"/>
            <p:nvPr/>
          </p:nvSpPr>
          <p:spPr>
            <a:xfrm>
              <a:off x="1687067" y="5535581"/>
              <a:ext cx="1857907" cy="779698"/>
            </a:xfrm>
            <a:prstGeom prst="rect">
              <a:avLst/>
            </a:prstGeom>
            <a:noFill/>
          </p:spPr>
          <p:txBody>
            <a:bodyPr wrap="square" rtlCol="0">
              <a:spAutoFit/>
            </a:bodyPr>
            <a:lstStyle/>
            <a:p>
              <a:pPr algn="just"/>
              <a:r>
                <a:rPr lang="en-US" sz="800" dirty="0" err="1" smtClean="0">
                  <a:latin typeface="+mj-lt"/>
                  <a:ea typeface="Open Sans" panose="020B0606030504020204" pitchFamily="34" charset="0"/>
                  <a:cs typeface="Open Sans" panose="020B0606030504020204" pitchFamily="34" charset="0"/>
                </a:rPr>
                <a:t>Mise</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en</a:t>
              </a:r>
              <a:r>
                <a:rPr lang="en-US" sz="800" dirty="0" smtClean="0">
                  <a:latin typeface="+mj-lt"/>
                  <a:ea typeface="Open Sans" panose="020B0606030504020204" pitchFamily="34" charset="0"/>
                  <a:cs typeface="Open Sans" panose="020B0606030504020204" pitchFamily="34" charset="0"/>
                </a:rPr>
                <a:t> place de la </a:t>
              </a:r>
              <a:r>
                <a:rPr lang="en-US" sz="800" dirty="0" err="1" smtClean="0">
                  <a:latin typeface="+mj-lt"/>
                  <a:ea typeface="Open Sans" panose="020B0606030504020204" pitchFamily="34" charset="0"/>
                  <a:cs typeface="Open Sans" panose="020B0606030504020204" pitchFamily="34" charset="0"/>
                </a:rPr>
                <a:t>plateforme</a:t>
              </a:r>
              <a:r>
                <a:rPr lang="en-US" sz="800" dirty="0" smtClean="0">
                  <a:latin typeface="+mj-lt"/>
                  <a:ea typeface="Open Sans" panose="020B0606030504020204" pitchFamily="34" charset="0"/>
                  <a:cs typeface="Open Sans" panose="020B0606030504020204" pitchFamily="34" charset="0"/>
                </a:rPr>
                <a:t> par </a:t>
              </a:r>
              <a:r>
                <a:rPr lang="en-US" sz="800" dirty="0" err="1" smtClean="0">
                  <a:latin typeface="+mj-lt"/>
                  <a:ea typeface="Open Sans" panose="020B0606030504020204" pitchFamily="34" charset="0"/>
                  <a:cs typeface="Open Sans" panose="020B0606030504020204" pitchFamily="34" charset="0"/>
                </a:rPr>
                <a:t>une</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unité</a:t>
              </a:r>
              <a:r>
                <a:rPr lang="en-US" sz="800" dirty="0" smtClean="0">
                  <a:latin typeface="+mj-lt"/>
                  <a:ea typeface="Open Sans" panose="020B0606030504020204" pitchFamily="34" charset="0"/>
                  <a:cs typeface="Open Sans" panose="020B0606030504020204" pitchFamily="34" charset="0"/>
                </a:rPr>
                <a:t> du CNRS, et creation du CCSD</a:t>
              </a:r>
              <a:endParaRPr lang="en-US" sz="800" dirty="0">
                <a:latin typeface="+mj-lt"/>
                <a:ea typeface="Open Sans" panose="020B0606030504020204" pitchFamily="34" charset="0"/>
                <a:cs typeface="Open Sans" panose="020B0606030504020204" pitchFamily="34" charset="0"/>
              </a:endParaRPr>
            </a:p>
          </p:txBody>
        </p:sp>
      </p:grpSp>
      <p:sp>
        <p:nvSpPr>
          <p:cNvPr id="48" name="TextBox 56"/>
          <p:cNvSpPr txBox="1"/>
          <p:nvPr/>
        </p:nvSpPr>
        <p:spPr>
          <a:xfrm>
            <a:off x="684610" y="4638083"/>
            <a:ext cx="1367110" cy="707886"/>
          </a:xfrm>
          <a:prstGeom prst="rect">
            <a:avLst/>
          </a:prstGeom>
          <a:noFill/>
        </p:spPr>
        <p:txBody>
          <a:bodyPr wrap="square" rtlCol="0">
            <a:spAutoFit/>
          </a:bodyPr>
          <a:lstStyle/>
          <a:p>
            <a:pPr algn="just"/>
            <a:r>
              <a:rPr lang="en-US" sz="800" dirty="0" smtClean="0">
                <a:latin typeface="+mj-lt"/>
                <a:ea typeface="Open Sans" panose="020B0606030504020204" pitchFamily="34" charset="0"/>
                <a:cs typeface="Open Sans" panose="020B0606030504020204" pitchFamily="34" charset="0"/>
              </a:rPr>
              <a:t>Première archive </a:t>
            </a:r>
            <a:r>
              <a:rPr lang="en-US" sz="800" dirty="0" err="1" smtClean="0">
                <a:latin typeface="+mj-lt"/>
                <a:ea typeface="Open Sans" panose="020B0606030504020204" pitchFamily="34" charset="0"/>
                <a:cs typeface="Open Sans" panose="020B0606030504020204" pitchFamily="34" charset="0"/>
              </a:rPr>
              <a:t>ouverte</a:t>
            </a:r>
            <a:r>
              <a:rPr lang="en-US" sz="800" dirty="0" smtClean="0">
                <a:latin typeface="+mj-lt"/>
                <a:ea typeface="Open Sans" panose="020B0606030504020204" pitchFamily="34" charset="0"/>
                <a:cs typeface="Open Sans" panose="020B0606030504020204" pitchFamily="34" charset="0"/>
              </a:rPr>
              <a:t> </a:t>
            </a:r>
            <a:r>
              <a:rPr lang="en-US" sz="800" dirty="0" err="1" smtClean="0">
                <a:latin typeface="+mj-lt"/>
                <a:ea typeface="Open Sans" panose="020B0606030504020204" pitchFamily="34" charset="0"/>
                <a:cs typeface="Open Sans" panose="020B0606030504020204" pitchFamily="34" charset="0"/>
              </a:rPr>
              <a:t>dédiée</a:t>
            </a:r>
            <a:r>
              <a:rPr lang="en-US" sz="800" dirty="0" smtClean="0">
                <a:latin typeface="+mj-lt"/>
                <a:ea typeface="Open Sans" panose="020B0606030504020204" pitchFamily="34" charset="0"/>
                <a:cs typeface="Open Sans" panose="020B0606030504020204" pitchFamily="34" charset="0"/>
              </a:rPr>
              <a:t>   aux sciences physiques, </a:t>
            </a:r>
            <a:r>
              <a:rPr lang="en-US" sz="800" dirty="0" err="1" smtClean="0">
                <a:latin typeface="+mj-lt"/>
                <a:ea typeface="Open Sans" panose="020B0606030504020204" pitchFamily="34" charset="0"/>
                <a:cs typeface="Open Sans" panose="020B0606030504020204" pitchFamily="34" charset="0"/>
              </a:rPr>
              <a:t>informatiques</a:t>
            </a:r>
            <a:r>
              <a:rPr lang="en-US" sz="800" dirty="0" smtClean="0">
                <a:latin typeface="+mj-lt"/>
                <a:ea typeface="Open Sans" panose="020B0606030504020204" pitchFamily="34" charset="0"/>
                <a:cs typeface="Open Sans" panose="020B0606030504020204" pitchFamily="34" charset="0"/>
              </a:rPr>
              <a:t> et </a:t>
            </a:r>
            <a:r>
              <a:rPr lang="en-US" sz="800" dirty="0" err="1" smtClean="0">
                <a:latin typeface="+mj-lt"/>
                <a:ea typeface="Open Sans" panose="020B0606030504020204" pitchFamily="34" charset="0"/>
                <a:cs typeface="Open Sans" panose="020B0606030504020204" pitchFamily="34" charset="0"/>
              </a:rPr>
              <a:t>mathématiques</a:t>
            </a:r>
            <a:r>
              <a:rPr lang="en-US" sz="800" dirty="0" smtClean="0">
                <a:latin typeface="+mj-lt"/>
                <a:ea typeface="Open Sans" panose="020B0606030504020204" pitchFamily="34" charset="0"/>
                <a:cs typeface="Open Sans" panose="020B0606030504020204" pitchFamily="34" charset="0"/>
              </a:rPr>
              <a:t> </a:t>
            </a:r>
            <a:endParaRPr lang="en-US" sz="800" dirty="0">
              <a:latin typeface="+mj-lt"/>
              <a:ea typeface="Open Sans" panose="020B0606030504020204" pitchFamily="34" charset="0"/>
              <a:cs typeface="Open Sans" panose="020B0606030504020204" pitchFamily="34" charset="0"/>
            </a:endParaRPr>
          </a:p>
        </p:txBody>
      </p:sp>
      <p:sp>
        <p:nvSpPr>
          <p:cNvPr id="49" name="Rectangle 48"/>
          <p:cNvSpPr/>
          <p:nvPr/>
        </p:nvSpPr>
        <p:spPr>
          <a:xfrm>
            <a:off x="966540" y="3252918"/>
            <a:ext cx="730201" cy="415498"/>
          </a:xfrm>
          <a:prstGeom prst="rect">
            <a:avLst/>
          </a:prstGeom>
        </p:spPr>
        <p:txBody>
          <a:bodyPr wrap="none" anchor="ctr">
            <a:spAutoFit/>
          </a:bodyPr>
          <a:lstStyle/>
          <a:p>
            <a:pPr lvl="0" algn="ctr"/>
            <a:r>
              <a:rPr lang="en-US" sz="2100" b="1" dirty="0" smtClean="0">
                <a:solidFill>
                  <a:schemeClr val="tx2"/>
                </a:solidFill>
                <a:latin typeface="Open Sans" panose="020B0606030504020204" pitchFamily="34" charset="0"/>
                <a:ea typeface="Open Sans" panose="020B0606030504020204" pitchFamily="34" charset="0"/>
                <a:cs typeface="Open Sans" panose="020B0606030504020204" pitchFamily="34" charset="0"/>
              </a:rPr>
              <a:t>1990</a:t>
            </a:r>
            <a:endParaRPr lang="en-US" sz="2100" dirty="0">
              <a:solidFill>
                <a:schemeClr val="tx2"/>
              </a:solidFill>
            </a:endParaRPr>
          </a:p>
        </p:txBody>
      </p:sp>
      <p:sp>
        <p:nvSpPr>
          <p:cNvPr id="50" name="Rectangle 49"/>
          <p:cNvSpPr/>
          <p:nvPr/>
        </p:nvSpPr>
        <p:spPr>
          <a:xfrm>
            <a:off x="3361350" y="3837832"/>
            <a:ext cx="730201" cy="415498"/>
          </a:xfrm>
          <a:prstGeom prst="rect">
            <a:avLst/>
          </a:prstGeom>
        </p:spPr>
        <p:txBody>
          <a:bodyPr wrap="none" anchor="ctr">
            <a:spAutoFit/>
          </a:bodyPr>
          <a:lstStyle/>
          <a:p>
            <a:pPr lvl="0" algn="ctr"/>
            <a:r>
              <a:rPr lang="en-US" sz="2100" b="1" dirty="0" smtClean="0">
                <a:solidFill>
                  <a:schemeClr val="tx2"/>
                </a:solidFill>
                <a:latin typeface="Open Sans" panose="020B0606030504020204" pitchFamily="34" charset="0"/>
                <a:ea typeface="Open Sans" panose="020B0606030504020204" pitchFamily="34" charset="0"/>
                <a:cs typeface="Open Sans" panose="020B0606030504020204" pitchFamily="34" charset="0"/>
              </a:rPr>
              <a:t>1999</a:t>
            </a:r>
            <a:endParaRPr lang="en-US" sz="2100" dirty="0">
              <a:solidFill>
                <a:schemeClr val="tx2"/>
              </a:solidFill>
            </a:endParaRPr>
          </a:p>
        </p:txBody>
      </p:sp>
      <p:sp>
        <p:nvSpPr>
          <p:cNvPr id="51" name="Rectangle 50"/>
          <p:cNvSpPr/>
          <p:nvPr/>
        </p:nvSpPr>
        <p:spPr>
          <a:xfrm>
            <a:off x="4230220" y="3252918"/>
            <a:ext cx="736100" cy="415498"/>
          </a:xfrm>
          <a:prstGeom prst="rect">
            <a:avLst/>
          </a:prstGeom>
        </p:spPr>
        <p:txBody>
          <a:bodyPr wrap="none" anchor="ctr">
            <a:spAutoFit/>
          </a:bodyPr>
          <a:lstStyle/>
          <a:p>
            <a:pPr lvl="0" algn="ctr"/>
            <a:r>
              <a:rPr lang="en-US" sz="2100" b="1" dirty="0" smtClean="0">
                <a:solidFill>
                  <a:schemeClr val="tx2"/>
                </a:solidFill>
                <a:latin typeface="Open Sans" panose="020B0606030504020204" pitchFamily="34" charset="0"/>
                <a:ea typeface="Open Sans" panose="020B0606030504020204" pitchFamily="34" charset="0"/>
                <a:cs typeface="Open Sans" panose="020B0606030504020204" pitchFamily="34" charset="0"/>
              </a:rPr>
              <a:t>2000</a:t>
            </a:r>
            <a:endParaRPr lang="en-US" sz="2100" dirty="0">
              <a:solidFill>
                <a:schemeClr val="tx2"/>
              </a:solidFill>
            </a:endParaRPr>
          </a:p>
        </p:txBody>
      </p:sp>
      <p:sp>
        <p:nvSpPr>
          <p:cNvPr id="52" name="Rectangle 51"/>
          <p:cNvSpPr/>
          <p:nvPr/>
        </p:nvSpPr>
        <p:spPr>
          <a:xfrm>
            <a:off x="4966320" y="3787406"/>
            <a:ext cx="726097" cy="415498"/>
          </a:xfrm>
          <a:prstGeom prst="rect">
            <a:avLst/>
          </a:prstGeom>
        </p:spPr>
        <p:txBody>
          <a:bodyPr wrap="none" anchor="ctr">
            <a:spAutoFit/>
          </a:bodyPr>
          <a:lstStyle/>
          <a:p>
            <a:pPr lvl="0" algn="ctr"/>
            <a:r>
              <a:rPr lang="en-US" sz="2100" b="1" dirty="0" smtClean="0">
                <a:solidFill>
                  <a:schemeClr val="tx2"/>
                </a:solidFill>
                <a:latin typeface="Open Sans" panose="020B0606030504020204" pitchFamily="34" charset="0"/>
                <a:ea typeface="Open Sans" panose="020B0606030504020204" pitchFamily="34" charset="0"/>
                <a:cs typeface="Open Sans" panose="020B0606030504020204" pitchFamily="34" charset="0"/>
              </a:rPr>
              <a:t>2001</a:t>
            </a:r>
            <a:endParaRPr lang="en-US" sz="2100" dirty="0">
              <a:solidFill>
                <a:schemeClr val="tx2"/>
              </a:solidFill>
            </a:endParaRPr>
          </a:p>
        </p:txBody>
      </p:sp>
      <p:sp>
        <p:nvSpPr>
          <p:cNvPr id="53" name="Rectangle 52"/>
          <p:cNvSpPr/>
          <p:nvPr/>
        </p:nvSpPr>
        <p:spPr>
          <a:xfrm>
            <a:off x="7384619" y="3252918"/>
            <a:ext cx="800220" cy="415498"/>
          </a:xfrm>
          <a:prstGeom prst="rect">
            <a:avLst/>
          </a:prstGeom>
        </p:spPr>
        <p:txBody>
          <a:bodyPr wrap="none" anchor="ctr">
            <a:spAutoFit/>
          </a:bodyPr>
          <a:lstStyle/>
          <a:p>
            <a:pPr lvl="0" algn="ctr"/>
            <a:r>
              <a:rPr lang="en-US" sz="2100" b="1" dirty="0">
                <a:solidFill>
                  <a:schemeClr val="tx2"/>
                </a:solidFill>
                <a:latin typeface="Open Sans" panose="020B0606030504020204" pitchFamily="34" charset="0"/>
                <a:ea typeface="Open Sans" panose="020B0606030504020204" pitchFamily="34" charset="0"/>
                <a:cs typeface="Open Sans" panose="020B0606030504020204" pitchFamily="34" charset="0"/>
              </a:rPr>
              <a:t>2018</a:t>
            </a:r>
            <a:endParaRPr lang="en-US" sz="2100" dirty="0">
              <a:solidFill>
                <a:schemeClr val="tx2"/>
              </a:solidFill>
            </a:endParaRPr>
          </a:p>
        </p:txBody>
      </p:sp>
      <p:cxnSp>
        <p:nvCxnSpPr>
          <p:cNvPr id="56" name="Straight Connector 29"/>
          <p:cNvCxnSpPr/>
          <p:nvPr/>
        </p:nvCxnSpPr>
        <p:spPr>
          <a:xfrm>
            <a:off x="1331640" y="3715697"/>
            <a:ext cx="0" cy="540060"/>
          </a:xfrm>
          <a:prstGeom prst="line">
            <a:avLst/>
          </a:prstGeom>
          <a:ln>
            <a:solidFill>
              <a:srgbClr val="6B6459"/>
            </a:solidFill>
            <a:prstDash val="dash"/>
          </a:ln>
        </p:spPr>
        <p:style>
          <a:lnRef idx="1">
            <a:schemeClr val="accent1"/>
          </a:lnRef>
          <a:fillRef idx="0">
            <a:schemeClr val="accent1"/>
          </a:fillRef>
          <a:effectRef idx="0">
            <a:schemeClr val="accent1"/>
          </a:effectRef>
          <a:fontRef idx="minor">
            <a:schemeClr val="tx1"/>
          </a:fontRef>
        </p:style>
      </p:cxnSp>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48393" y="2568704"/>
            <a:ext cx="1229282" cy="598152"/>
          </a:xfrm>
          <a:prstGeom prst="rect">
            <a:avLst/>
          </a:prstGeom>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3176" y="2619991"/>
            <a:ext cx="654944" cy="458461"/>
          </a:xfrm>
          <a:prstGeom prst="rect">
            <a:avLst/>
          </a:prstGeom>
        </p:spPr>
      </p:pic>
      <p:sp>
        <p:nvSpPr>
          <p:cNvPr id="58" name="Oval 26"/>
          <p:cNvSpPr/>
          <p:nvPr/>
        </p:nvSpPr>
        <p:spPr>
          <a:xfrm>
            <a:off x="1276336" y="3684251"/>
            <a:ext cx="89154" cy="89154"/>
          </a:xfrm>
          <a:prstGeom prst="ellipse">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pic>
        <p:nvPicPr>
          <p:cNvPr id="9" name="Imag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41528" y="4257201"/>
            <a:ext cx="1288657" cy="619751"/>
          </a:xfrm>
          <a:prstGeom prst="rect">
            <a:avLst/>
          </a:prstGeom>
        </p:spPr>
      </p:pic>
      <p:pic>
        <p:nvPicPr>
          <p:cNvPr id="10" name="Imag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72304" y="4134232"/>
            <a:ext cx="1049178" cy="699452"/>
          </a:xfrm>
          <a:prstGeom prst="rect">
            <a:avLst/>
          </a:prstGeom>
        </p:spPr>
      </p:pic>
    </p:spTree>
    <p:extLst>
      <p:ext uri="{BB962C8B-B14F-4D97-AF65-F5344CB8AC3E}">
        <p14:creationId xmlns:p14="http://schemas.microsoft.com/office/powerpoint/2010/main" val="38534450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La naissance de HAL </a:t>
            </a:r>
          </a:p>
        </p:txBody>
      </p:sp>
      <p:pic>
        <p:nvPicPr>
          <p:cNvPr id="7" name="Espace réservé du contenu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59632" y="1916832"/>
            <a:ext cx="6840538" cy="2923261"/>
          </a:xfrm>
        </p:spPr>
      </p:pic>
      <p:sp>
        <p:nvSpPr>
          <p:cNvPr id="4" name="Espace réservé de la date 3"/>
          <p:cNvSpPr>
            <a:spLocks noGrp="1"/>
          </p:cNvSpPr>
          <p:nvPr>
            <p:ph type="dt" sz="half" idx="10"/>
          </p:nvPr>
        </p:nvSpPr>
        <p:spPr/>
        <p:txBody>
          <a:bodyPr/>
          <a:lstStyle/>
          <a:p>
            <a:r>
              <a:rPr lang="fr-FR" smtClean="0"/>
              <a:t>15/02/2022</a:t>
            </a:r>
            <a:endParaRPr lang="fr-FR"/>
          </a:p>
        </p:txBody>
      </p:sp>
      <p:sp>
        <p:nvSpPr>
          <p:cNvPr id="5" name="Espace réservé du pied de page 4"/>
          <p:cNvSpPr>
            <a:spLocks noGrp="1"/>
          </p:cNvSpPr>
          <p:nvPr>
            <p:ph type="ftr" sz="quarter" idx="11"/>
          </p:nvPr>
        </p:nvSpPr>
        <p:spPr>
          <a:xfrm>
            <a:off x="6804025" y="6172200"/>
            <a:ext cx="2339975" cy="360363"/>
          </a:xfrm>
          <a:prstGeom prst="rect">
            <a:avLst/>
          </a:prstGeom>
        </p:spPr>
        <p:txBody>
          <a:bodyPr/>
          <a:lstStyle/>
          <a:p>
            <a:r>
              <a:rPr lang="fr-FR" smtClean="0"/>
              <a:t>HAL-UPEC outil de la valorisation de la recherche à l’université par l’accès ouvert</a:t>
            </a:r>
            <a:endParaRPr lang="fr-FR"/>
          </a:p>
        </p:txBody>
      </p:sp>
      <p:sp>
        <p:nvSpPr>
          <p:cNvPr id="8" name="ZoneTexte 7"/>
          <p:cNvSpPr txBox="1"/>
          <p:nvPr/>
        </p:nvSpPr>
        <p:spPr>
          <a:xfrm>
            <a:off x="402730" y="1358860"/>
            <a:ext cx="7776864" cy="338554"/>
          </a:xfrm>
          <a:prstGeom prst="rect">
            <a:avLst/>
          </a:prstGeom>
          <a:noFill/>
        </p:spPr>
        <p:txBody>
          <a:bodyPr wrap="square" rtlCol="0">
            <a:spAutoFit/>
          </a:bodyPr>
          <a:lstStyle/>
          <a:p>
            <a:pPr marL="1588" lvl="1" algn="l">
              <a:spcBef>
                <a:spcPts val="1500"/>
              </a:spcBef>
              <a:spcAft>
                <a:spcPts val="600"/>
              </a:spcAft>
            </a:pPr>
            <a:r>
              <a:rPr lang="fr-FR" sz="1600" b="1" kern="0" dirty="0" smtClean="0">
                <a:solidFill>
                  <a:srgbClr val="694994"/>
                </a:solidFill>
                <a:latin typeface="Lucida Sans"/>
                <a:cs typeface="Arial"/>
              </a:rPr>
              <a:t>2001 : L’Odyssée de HAL</a:t>
            </a:r>
            <a:endParaRPr lang="fr-FR" sz="1600" b="1" kern="0" dirty="0">
              <a:solidFill>
                <a:srgbClr val="694994"/>
              </a:solidFill>
              <a:latin typeface="Lucida Sans"/>
              <a:cs typeface="Arial"/>
            </a:endParaRPr>
          </a:p>
        </p:txBody>
      </p:sp>
      <p:sp>
        <p:nvSpPr>
          <p:cNvPr id="6" name="ZoneTexte 5"/>
          <p:cNvSpPr txBox="1"/>
          <p:nvPr/>
        </p:nvSpPr>
        <p:spPr>
          <a:xfrm>
            <a:off x="5929312" y="4936400"/>
            <a:ext cx="2170857" cy="246221"/>
          </a:xfrm>
          <a:prstGeom prst="rect">
            <a:avLst/>
          </a:prstGeom>
          <a:noFill/>
        </p:spPr>
        <p:txBody>
          <a:bodyPr wrap="square" rtlCol="0">
            <a:spAutoFit/>
          </a:bodyPr>
          <a:lstStyle/>
          <a:p>
            <a:r>
              <a:rPr lang="fr-FR" sz="1000" dirty="0" smtClean="0"/>
              <a:t>Affiche : Metro Goldwyn Mayer</a:t>
            </a:r>
            <a:endParaRPr lang="fr-FR" sz="1000" dirty="0"/>
          </a:p>
        </p:txBody>
      </p:sp>
    </p:spTree>
    <p:extLst>
      <p:ext uri="{BB962C8B-B14F-4D97-AF65-F5344CB8AC3E}">
        <p14:creationId xmlns:p14="http://schemas.microsoft.com/office/powerpoint/2010/main" val="3562962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0660" y="2915074"/>
            <a:ext cx="1071706" cy="256605"/>
          </a:xfrm>
          <a:prstGeom prst="rect">
            <a:avLst/>
          </a:prstGeom>
        </p:spPr>
      </p:pic>
      <p:pic>
        <p:nvPicPr>
          <p:cNvPr id="13" name="Imag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9860" y="3187613"/>
            <a:ext cx="1160081" cy="843695"/>
          </a:xfrm>
          <a:prstGeom prst="rect">
            <a:avLst/>
          </a:prstGeom>
        </p:spPr>
      </p:pic>
      <p:pic>
        <p:nvPicPr>
          <p:cNvPr id="20" name="Imag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626" y="2782953"/>
            <a:ext cx="1179123" cy="1179123"/>
          </a:xfrm>
          <a:prstGeom prst="rect">
            <a:avLst/>
          </a:prstGeom>
        </p:spPr>
      </p:pic>
      <p:sp>
        <p:nvSpPr>
          <p:cNvPr id="14" name="Ellipse 13"/>
          <p:cNvSpPr/>
          <p:nvPr/>
        </p:nvSpPr>
        <p:spPr bwMode="auto">
          <a:xfrm>
            <a:off x="7023941" y="2636912"/>
            <a:ext cx="1543296" cy="1495170"/>
          </a:xfrm>
          <a:prstGeom prst="ellipse">
            <a:avLst/>
          </a:prstGeom>
          <a:noFill/>
          <a:ln>
            <a:solidFill>
              <a:schemeClr val="accent4"/>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accent1"/>
              </a:solidFill>
              <a:effectLst/>
              <a:latin typeface="Lucida Sans" pitchFamily="34" charset="0"/>
              <a:cs typeface="Arial" charset="0"/>
            </a:endParaRPr>
          </a:p>
        </p:txBody>
      </p:sp>
      <p:sp>
        <p:nvSpPr>
          <p:cNvPr id="3074" name="Rectangle 2"/>
          <p:cNvSpPr>
            <a:spLocks noGrp="1" noChangeArrowheads="1"/>
          </p:cNvSpPr>
          <p:nvPr>
            <p:ph type="title"/>
          </p:nvPr>
        </p:nvSpPr>
        <p:spPr/>
        <p:txBody>
          <a:bodyPr/>
          <a:lstStyle/>
          <a:p>
            <a:r>
              <a:rPr lang="fr-FR" dirty="0"/>
              <a:t>L’unique plateforme nationale d’auto-archivage </a:t>
            </a:r>
          </a:p>
        </p:txBody>
      </p:sp>
      <p:sp>
        <p:nvSpPr>
          <p:cNvPr id="3075" name="Rectangle 3"/>
          <p:cNvSpPr>
            <a:spLocks noGrp="1" noChangeArrowheads="1"/>
          </p:cNvSpPr>
          <p:nvPr>
            <p:ph idx="1"/>
          </p:nvPr>
        </p:nvSpPr>
        <p:spPr>
          <a:xfrm>
            <a:off x="522210" y="1220646"/>
            <a:ext cx="5905500" cy="4607842"/>
          </a:xfrm>
        </p:spPr>
        <p:txBody>
          <a:bodyPr/>
          <a:lstStyle/>
          <a:p>
            <a:pPr lvl="1"/>
            <a:r>
              <a:rPr lang="fr-FR" sz="1800" dirty="0" smtClean="0"/>
              <a:t>Une grande variétés d’acteurs</a:t>
            </a:r>
            <a:endParaRPr lang="fr-FR" sz="1800" dirty="0"/>
          </a:p>
          <a:p>
            <a:pPr lvl="3"/>
            <a:endParaRPr lang="fr-FR" dirty="0"/>
          </a:p>
          <a:p>
            <a:pPr marL="4762" lvl="3" indent="0">
              <a:buNone/>
            </a:pPr>
            <a:endParaRPr lang="fr-FR" dirty="0"/>
          </a:p>
        </p:txBody>
      </p:sp>
      <p:sp>
        <p:nvSpPr>
          <p:cNvPr id="5" name="Espace réservé de la date 3"/>
          <p:cNvSpPr>
            <a:spLocks noGrp="1"/>
          </p:cNvSpPr>
          <p:nvPr>
            <p:ph type="dt" sz="half" idx="10"/>
          </p:nvPr>
        </p:nvSpPr>
        <p:spPr/>
        <p:txBody>
          <a:bodyPr/>
          <a:lstStyle/>
          <a:p>
            <a:r>
              <a:rPr lang="fr-FR" smtClean="0"/>
              <a:t>15/02/2022</a:t>
            </a:r>
            <a:endParaRPr lang="fr-FR"/>
          </a:p>
        </p:txBody>
      </p:sp>
      <p:sp>
        <p:nvSpPr>
          <p:cNvPr id="6" name="Espace réservé du pied de page 4"/>
          <p:cNvSpPr>
            <a:spLocks noGrp="1"/>
          </p:cNvSpPr>
          <p:nvPr>
            <p:ph type="ftr" sz="quarter" idx="11"/>
          </p:nvPr>
        </p:nvSpPr>
        <p:spPr>
          <a:xfrm>
            <a:off x="6804025" y="6172200"/>
            <a:ext cx="2339975" cy="360363"/>
          </a:xfrm>
          <a:prstGeom prst="rect">
            <a:avLst/>
          </a:prstGeom>
        </p:spPr>
        <p:txBody>
          <a:bodyPr/>
          <a:lstStyle/>
          <a:p>
            <a:r>
              <a:rPr lang="fr-FR" smtClean="0"/>
              <a:t>HAL-UPEC outil de la valorisation de la recherche à l’université par l’accès ouvert</a:t>
            </a:r>
            <a:endParaRPr lang="fr-FR"/>
          </a:p>
        </p:txBody>
      </p:sp>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2514" y="4150018"/>
            <a:ext cx="1049137" cy="260979"/>
          </a:xfrm>
          <a:prstGeom prst="rect">
            <a:avLst/>
          </a:prstGeom>
        </p:spPr>
      </p:pic>
      <p:pic>
        <p:nvPicPr>
          <p:cNvPr id="9" name="Imag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73373" y="3683970"/>
            <a:ext cx="2387440" cy="1161696"/>
          </a:xfrm>
          <a:prstGeom prst="rect">
            <a:avLst/>
          </a:prstGeom>
        </p:spPr>
      </p:pic>
      <p:sp>
        <p:nvSpPr>
          <p:cNvPr id="12" name="AutoShape 9" descr="Elsevier Wordmar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5" name="Rectangle 14"/>
          <p:cNvSpPr/>
          <p:nvPr/>
        </p:nvSpPr>
        <p:spPr bwMode="auto">
          <a:xfrm>
            <a:off x="7151848" y="3661284"/>
            <a:ext cx="1596616" cy="415788"/>
          </a:xfrm>
          <a:prstGeom prst="rect">
            <a:avLst/>
          </a:prstGeom>
          <a:noFill/>
          <a:ln w="9525"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err="1" smtClean="0">
              <a:ln>
                <a:noFill/>
              </a:ln>
              <a:solidFill>
                <a:schemeClr val="tx1"/>
              </a:solidFill>
              <a:effectLst/>
              <a:latin typeface="Lucida Sans" pitchFamily="34" charset="0"/>
              <a:cs typeface="Arial" charset="0"/>
            </a:endParaRPr>
          </a:p>
        </p:txBody>
      </p:sp>
      <p:pic>
        <p:nvPicPr>
          <p:cNvPr id="18" name="Imag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84479" y="5273120"/>
            <a:ext cx="1717094" cy="819143"/>
          </a:xfrm>
          <a:prstGeom prst="rect">
            <a:avLst/>
          </a:prstGeom>
        </p:spPr>
      </p:pic>
      <p:pic>
        <p:nvPicPr>
          <p:cNvPr id="21" name="Image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8269" y="2434658"/>
            <a:ext cx="762989" cy="323104"/>
          </a:xfrm>
          <a:prstGeom prst="rect">
            <a:avLst/>
          </a:prstGeom>
        </p:spPr>
      </p:pic>
      <p:pic>
        <p:nvPicPr>
          <p:cNvPr id="22" name="Image 2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800000" flipV="1">
            <a:off x="4465435" y="2405922"/>
            <a:ext cx="662224" cy="662224"/>
          </a:xfrm>
          <a:prstGeom prst="rect">
            <a:avLst/>
          </a:prstGeom>
        </p:spPr>
      </p:pic>
      <p:sp>
        <p:nvSpPr>
          <p:cNvPr id="23" name="ZoneTexte 22"/>
          <p:cNvSpPr txBox="1"/>
          <p:nvPr/>
        </p:nvSpPr>
        <p:spPr>
          <a:xfrm>
            <a:off x="4184479" y="1942007"/>
            <a:ext cx="1224136" cy="430887"/>
          </a:xfrm>
          <a:prstGeom prst="rect">
            <a:avLst/>
          </a:prstGeom>
          <a:noFill/>
        </p:spPr>
        <p:txBody>
          <a:bodyPr wrap="square" rtlCol="0">
            <a:spAutoFit/>
          </a:bodyPr>
          <a:lstStyle/>
          <a:p>
            <a:r>
              <a:rPr lang="fr-FR" sz="1100" b="1" dirty="0" smtClean="0">
                <a:solidFill>
                  <a:schemeClr val="accent4"/>
                </a:solidFill>
              </a:rPr>
              <a:t>Communauté scientifique</a:t>
            </a:r>
            <a:endParaRPr lang="fr-FR" sz="1100" b="1" dirty="0">
              <a:solidFill>
                <a:schemeClr val="accent4"/>
              </a:solidFill>
            </a:endParaRPr>
          </a:p>
        </p:txBody>
      </p:sp>
      <p:sp>
        <p:nvSpPr>
          <p:cNvPr id="24" name="Ellipse 23"/>
          <p:cNvSpPr/>
          <p:nvPr/>
        </p:nvSpPr>
        <p:spPr bwMode="auto">
          <a:xfrm>
            <a:off x="285713" y="2272634"/>
            <a:ext cx="1748099" cy="1798089"/>
          </a:xfrm>
          <a:prstGeom prst="ellipse">
            <a:avLst/>
          </a:prstGeom>
          <a:noFill/>
          <a:ln>
            <a:solidFill>
              <a:schemeClr val="accent4"/>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err="1" smtClean="0">
              <a:ln>
                <a:noFill/>
              </a:ln>
              <a:solidFill>
                <a:schemeClr val="tx1"/>
              </a:solidFill>
              <a:effectLst/>
              <a:latin typeface="Lucida Sans" pitchFamily="34" charset="0"/>
              <a:cs typeface="Arial" charset="0"/>
            </a:endParaRPr>
          </a:p>
        </p:txBody>
      </p:sp>
      <p:sp>
        <p:nvSpPr>
          <p:cNvPr id="25" name="ZoneTexte 24"/>
          <p:cNvSpPr txBox="1"/>
          <p:nvPr/>
        </p:nvSpPr>
        <p:spPr>
          <a:xfrm>
            <a:off x="6998541" y="2350350"/>
            <a:ext cx="1614334" cy="261610"/>
          </a:xfrm>
          <a:prstGeom prst="rect">
            <a:avLst/>
          </a:prstGeom>
          <a:noFill/>
        </p:spPr>
        <p:txBody>
          <a:bodyPr wrap="square" rtlCol="0">
            <a:spAutoFit/>
          </a:bodyPr>
          <a:lstStyle/>
          <a:p>
            <a:r>
              <a:rPr lang="fr-FR" sz="1100" b="1" dirty="0" smtClean="0">
                <a:solidFill>
                  <a:schemeClr val="accent4"/>
                </a:solidFill>
              </a:rPr>
              <a:t>Editeurs</a:t>
            </a:r>
            <a:endParaRPr lang="fr-FR" sz="1100" b="1" dirty="0">
              <a:solidFill>
                <a:schemeClr val="accent4"/>
              </a:solidFill>
            </a:endParaRPr>
          </a:p>
        </p:txBody>
      </p:sp>
      <p:cxnSp>
        <p:nvCxnSpPr>
          <p:cNvPr id="27" name="Connecteur droit 26"/>
          <p:cNvCxnSpPr/>
          <p:nvPr/>
        </p:nvCxnSpPr>
        <p:spPr bwMode="auto">
          <a:xfrm flipH="1">
            <a:off x="5816215" y="3593099"/>
            <a:ext cx="1136349" cy="538983"/>
          </a:xfrm>
          <a:prstGeom prst="line">
            <a:avLst/>
          </a:prstGeom>
          <a:ln w="9525" cap="flat" cmpd="sng" algn="ctr">
            <a:solidFill>
              <a:schemeClr val="accent4"/>
            </a:solidFill>
            <a:prstDash val="solid"/>
            <a:round/>
            <a:headEnd type="none" w="med" len="med"/>
            <a:tailEnd type="arrow" w="med" len="med"/>
          </a:ln>
          <a:extLst/>
        </p:spPr>
        <p:style>
          <a:lnRef idx="0">
            <a:scrgbClr r="0" g="0" b="0"/>
          </a:lnRef>
          <a:fillRef idx="0">
            <a:scrgbClr r="0" g="0" b="0"/>
          </a:fillRef>
          <a:effectRef idx="0">
            <a:scrgbClr r="0" g="0" b="0"/>
          </a:effectRef>
          <a:fontRef idx="minor">
            <a:schemeClr val="tx1"/>
          </a:fontRef>
        </p:style>
      </p:cxnSp>
      <p:cxnSp>
        <p:nvCxnSpPr>
          <p:cNvPr id="29" name="Connecteur droit avec flèche 28"/>
          <p:cNvCxnSpPr>
            <a:stCxn id="22" idx="2"/>
          </p:cNvCxnSpPr>
          <p:nvPr/>
        </p:nvCxnSpPr>
        <p:spPr bwMode="auto">
          <a:xfrm>
            <a:off x="4796547" y="3068146"/>
            <a:ext cx="0" cy="825802"/>
          </a:xfrm>
          <a:prstGeom prst="straightConnector1">
            <a:avLst/>
          </a:prstGeom>
          <a:ln w="9525" cap="flat" cmpd="sng" algn="ctr">
            <a:solidFill>
              <a:schemeClr val="accent4"/>
            </a:solidFill>
            <a:prstDash val="solid"/>
            <a:round/>
            <a:headEnd type="none" w="med" len="med"/>
            <a:tailEnd type="arrow" w="med" len="med"/>
          </a:ln>
          <a:extLst/>
        </p:spPr>
        <p:style>
          <a:lnRef idx="0">
            <a:scrgbClr r="0" g="0" b="0"/>
          </a:lnRef>
          <a:fillRef idx="0">
            <a:scrgbClr r="0" g="0" b="0"/>
          </a:fillRef>
          <a:effectRef idx="0">
            <a:scrgbClr r="0" g="0" b="0"/>
          </a:effectRef>
          <a:fontRef idx="minor">
            <a:schemeClr val="tx1"/>
          </a:fontRef>
        </p:style>
      </p:cxnSp>
      <p:sp>
        <p:nvSpPr>
          <p:cNvPr id="31" name="ZoneTexte 30"/>
          <p:cNvSpPr txBox="1"/>
          <p:nvPr/>
        </p:nvSpPr>
        <p:spPr>
          <a:xfrm>
            <a:off x="466722" y="1790862"/>
            <a:ext cx="1294929" cy="430887"/>
          </a:xfrm>
          <a:prstGeom prst="rect">
            <a:avLst/>
          </a:prstGeom>
          <a:noFill/>
        </p:spPr>
        <p:txBody>
          <a:bodyPr wrap="square" rtlCol="0">
            <a:spAutoFit/>
          </a:bodyPr>
          <a:lstStyle/>
          <a:p>
            <a:r>
              <a:rPr lang="fr-FR" sz="1100" b="1" dirty="0" smtClean="0">
                <a:solidFill>
                  <a:schemeClr val="accent4"/>
                </a:solidFill>
              </a:rPr>
              <a:t>Universités, Bibliothèques</a:t>
            </a:r>
            <a:endParaRPr lang="fr-FR" sz="1100" b="1" dirty="0">
              <a:solidFill>
                <a:schemeClr val="accent4"/>
              </a:solidFill>
            </a:endParaRPr>
          </a:p>
        </p:txBody>
      </p:sp>
      <p:cxnSp>
        <p:nvCxnSpPr>
          <p:cNvPr id="3078" name="Connecteur droit 3077"/>
          <p:cNvCxnSpPr/>
          <p:nvPr/>
        </p:nvCxnSpPr>
        <p:spPr bwMode="auto">
          <a:xfrm>
            <a:off x="2141052" y="3256516"/>
            <a:ext cx="1391356" cy="810425"/>
          </a:xfrm>
          <a:prstGeom prst="line">
            <a:avLst/>
          </a:prstGeom>
          <a:solidFill>
            <a:schemeClr val="hlink"/>
          </a:solidFill>
          <a:ln w="9525" cap="flat" cmpd="sng" algn="ctr">
            <a:solidFill>
              <a:srgbClr val="7030A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080" name="ZoneTexte 3079"/>
          <p:cNvSpPr txBox="1"/>
          <p:nvPr/>
        </p:nvSpPr>
        <p:spPr>
          <a:xfrm rot="1838631">
            <a:off x="2123978" y="3299370"/>
            <a:ext cx="1636344" cy="338554"/>
          </a:xfrm>
          <a:prstGeom prst="rect">
            <a:avLst/>
          </a:prstGeom>
          <a:noFill/>
        </p:spPr>
        <p:txBody>
          <a:bodyPr wrap="square" rtlCol="0">
            <a:spAutoFit/>
          </a:bodyPr>
          <a:lstStyle/>
          <a:p>
            <a:r>
              <a:rPr lang="fr-FR" sz="800" dirty="0" smtClean="0">
                <a:solidFill>
                  <a:schemeClr val="accent4"/>
                </a:solidFill>
              </a:rPr>
              <a:t>Administration du portail, support</a:t>
            </a:r>
            <a:endParaRPr lang="fr-FR" sz="800" dirty="0">
              <a:solidFill>
                <a:schemeClr val="accent4"/>
              </a:solidFill>
            </a:endParaRPr>
          </a:p>
        </p:txBody>
      </p:sp>
      <p:sp>
        <p:nvSpPr>
          <p:cNvPr id="41" name="ZoneTexte 40"/>
          <p:cNvSpPr txBox="1"/>
          <p:nvPr/>
        </p:nvSpPr>
        <p:spPr>
          <a:xfrm>
            <a:off x="4819378" y="3384497"/>
            <a:ext cx="1636344" cy="338554"/>
          </a:xfrm>
          <a:prstGeom prst="rect">
            <a:avLst/>
          </a:prstGeom>
          <a:noFill/>
        </p:spPr>
        <p:txBody>
          <a:bodyPr wrap="square" rtlCol="0">
            <a:spAutoFit/>
          </a:bodyPr>
          <a:lstStyle/>
          <a:p>
            <a:r>
              <a:rPr lang="fr-FR" sz="800" dirty="0" smtClean="0">
                <a:solidFill>
                  <a:schemeClr val="accent4"/>
                </a:solidFill>
              </a:rPr>
              <a:t>Alimentation, import de notices</a:t>
            </a:r>
            <a:endParaRPr lang="fr-FR" sz="800" dirty="0">
              <a:solidFill>
                <a:schemeClr val="accent4"/>
              </a:solidFill>
            </a:endParaRPr>
          </a:p>
        </p:txBody>
      </p:sp>
      <p:pic>
        <p:nvPicPr>
          <p:cNvPr id="3091" name="Image 3090"/>
          <p:cNvPicPr>
            <a:picLocks noChangeAspect="1"/>
          </p:cNvPicPr>
          <p:nvPr/>
        </p:nvPicPr>
        <p:blipFill>
          <a:blip r:embed="rId10" cstate="print">
            <a:extLst>
              <a:ext uri="{BEBA8EAE-BF5A-486C-A8C5-ECC9F3942E4B}">
                <a14:imgProps xmlns:a14="http://schemas.microsoft.com/office/drawing/2010/main">
                  <a14:imgLayer r:embed="rId11">
                    <a14:imgEffect>
                      <a14:saturation sat="98000"/>
                    </a14:imgEffect>
                    <a14:imgEffect>
                      <a14:brightnessContrast bright="-1000"/>
                    </a14:imgEffect>
                  </a14:imgLayer>
                </a14:imgProps>
              </a:ext>
              <a:ext uri="{28A0092B-C50C-407E-A947-70E740481C1C}">
                <a14:useLocalDpi xmlns:a14="http://schemas.microsoft.com/office/drawing/2010/main" val="0"/>
              </a:ext>
            </a:extLst>
          </a:blip>
          <a:stretch>
            <a:fillRect/>
          </a:stretch>
        </p:blipFill>
        <p:spPr>
          <a:xfrm>
            <a:off x="1384556" y="4947972"/>
            <a:ext cx="1216125" cy="804670"/>
          </a:xfrm>
          <a:prstGeom prst="rect">
            <a:avLst/>
          </a:prstGeom>
          <a:noFill/>
          <a:ln>
            <a:solidFill>
              <a:schemeClr val="accent1"/>
            </a:solidFill>
          </a:ln>
          <a:effectLst/>
        </p:spPr>
      </p:pic>
      <p:sp>
        <p:nvSpPr>
          <p:cNvPr id="3083" name="ZoneTexte 3082"/>
          <p:cNvSpPr txBox="1"/>
          <p:nvPr/>
        </p:nvSpPr>
        <p:spPr>
          <a:xfrm>
            <a:off x="4231843" y="4936713"/>
            <a:ext cx="2880320" cy="215444"/>
          </a:xfrm>
          <a:prstGeom prst="rect">
            <a:avLst/>
          </a:prstGeom>
          <a:noFill/>
        </p:spPr>
        <p:txBody>
          <a:bodyPr wrap="square" rtlCol="0">
            <a:spAutoFit/>
          </a:bodyPr>
          <a:lstStyle/>
          <a:p>
            <a:r>
              <a:rPr lang="fr-FR" sz="800" dirty="0" smtClean="0">
                <a:solidFill>
                  <a:schemeClr val="accent4"/>
                </a:solidFill>
              </a:rPr>
              <a:t>Administration, gestion, support </a:t>
            </a:r>
            <a:endParaRPr lang="fr-FR" sz="800" dirty="0">
              <a:solidFill>
                <a:schemeClr val="accent4"/>
              </a:solidFill>
            </a:endParaRPr>
          </a:p>
        </p:txBody>
      </p:sp>
      <p:cxnSp>
        <p:nvCxnSpPr>
          <p:cNvPr id="3086" name="Connecteur droit 3085"/>
          <p:cNvCxnSpPr/>
          <p:nvPr/>
        </p:nvCxnSpPr>
        <p:spPr bwMode="auto">
          <a:xfrm flipV="1">
            <a:off x="4796547" y="4576120"/>
            <a:ext cx="0" cy="792088"/>
          </a:xfrm>
          <a:prstGeom prst="line">
            <a:avLst/>
          </a:prstGeom>
          <a:ln>
            <a:headEnd type="none" w="med" len="med"/>
            <a:tailEnd type="none" w="med" len="med"/>
          </a:ln>
          <a:extLst/>
        </p:spPr>
        <p:style>
          <a:lnRef idx="1">
            <a:schemeClr val="accent4"/>
          </a:lnRef>
          <a:fillRef idx="0">
            <a:schemeClr val="accent4"/>
          </a:fillRef>
          <a:effectRef idx="0">
            <a:schemeClr val="accent4"/>
          </a:effectRef>
          <a:fontRef idx="minor">
            <a:schemeClr val="tx1"/>
          </a:fontRef>
        </p:style>
      </p:cxnSp>
      <p:cxnSp>
        <p:nvCxnSpPr>
          <p:cNvPr id="7" name="Connecteur droit 6"/>
          <p:cNvCxnSpPr/>
          <p:nvPr/>
        </p:nvCxnSpPr>
        <p:spPr bwMode="auto">
          <a:xfrm flipV="1">
            <a:off x="2825514" y="4778755"/>
            <a:ext cx="1286580" cy="603147"/>
          </a:xfrm>
          <a:prstGeom prst="line">
            <a:avLst/>
          </a:prstGeom>
          <a:ln>
            <a:headEnd type="none" w="med" len="med"/>
            <a:tailEnd type="none" w="med" len="med"/>
          </a:ln>
          <a:extLst/>
        </p:spPr>
        <p:style>
          <a:lnRef idx="1">
            <a:schemeClr val="accent4"/>
          </a:lnRef>
          <a:fillRef idx="0">
            <a:schemeClr val="accent4"/>
          </a:fillRef>
          <a:effectRef idx="0">
            <a:schemeClr val="accent4"/>
          </a:effectRef>
          <a:fontRef idx="minor">
            <a:schemeClr val="tx1"/>
          </a:fontRef>
        </p:style>
      </p:cxnSp>
      <p:sp>
        <p:nvSpPr>
          <p:cNvPr id="11" name="ZoneTexte 10"/>
          <p:cNvSpPr txBox="1"/>
          <p:nvPr/>
        </p:nvSpPr>
        <p:spPr>
          <a:xfrm rot="20104779">
            <a:off x="2734529" y="4888373"/>
            <a:ext cx="1349116" cy="215444"/>
          </a:xfrm>
          <a:prstGeom prst="rect">
            <a:avLst/>
          </a:prstGeom>
          <a:noFill/>
        </p:spPr>
        <p:txBody>
          <a:bodyPr wrap="square" rtlCol="0">
            <a:spAutoFit/>
          </a:bodyPr>
          <a:lstStyle/>
          <a:p>
            <a:r>
              <a:rPr lang="fr-FR" sz="800" dirty="0" smtClean="0">
                <a:solidFill>
                  <a:srgbClr val="410A8C"/>
                </a:solidFill>
              </a:rPr>
              <a:t>Soutient, finance</a:t>
            </a:r>
            <a:endParaRPr lang="fr-FR" sz="800" dirty="0">
              <a:solidFill>
                <a:srgbClr val="410A8C"/>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1331640" y="260648"/>
            <a:ext cx="6337300" cy="2198688"/>
          </a:xfrm>
        </p:spPr>
        <p:txBody>
          <a:bodyPr/>
          <a:lstStyle/>
          <a:p>
            <a:pPr lvl="0"/>
            <a:r>
              <a:rPr lang="fr-FR" dirty="0" smtClean="0"/>
              <a:t>Partie </a:t>
            </a:r>
            <a:r>
              <a:rPr lang="fr-FR" dirty="0"/>
              <a:t>2</a:t>
            </a:r>
            <a:br>
              <a:rPr lang="fr-FR" dirty="0"/>
            </a:br>
            <a:r>
              <a:rPr lang="fr-FR" sz="3200" dirty="0"/>
              <a:t>HAL-UPEC : Histoire d’un </a:t>
            </a:r>
            <a:r>
              <a:rPr lang="fr-FR" sz="3200" dirty="0" smtClean="0"/>
              <a:t>portail</a:t>
            </a:r>
            <a:endParaRPr lang="fr-FR" sz="3000" dirty="0"/>
          </a:p>
        </p:txBody>
      </p:sp>
      <p:sp>
        <p:nvSpPr>
          <p:cNvPr id="3" name="Rectangle 7"/>
          <p:cNvSpPr>
            <a:spLocks noGrp="1" noChangeArrowheads="1"/>
          </p:cNvSpPr>
          <p:nvPr>
            <p:ph type="dt" sz="half" idx="2"/>
          </p:nvPr>
        </p:nvSpPr>
        <p:spPr/>
        <p:txBody>
          <a:bodyPr/>
          <a:lstStyle/>
          <a:p>
            <a:r>
              <a:rPr lang="fr-FR" smtClean="0"/>
              <a:t>15/02/2022</a:t>
            </a:r>
            <a:endParaRPr lang="fr-FR"/>
          </a:p>
        </p:txBody>
      </p:sp>
      <p:sp>
        <p:nvSpPr>
          <p:cNvPr id="4" name="Rectangle 8"/>
          <p:cNvSpPr>
            <a:spLocks noGrp="1" noChangeArrowheads="1"/>
          </p:cNvSpPr>
          <p:nvPr>
            <p:ph type="ftr" sz="quarter" idx="3"/>
          </p:nvPr>
        </p:nvSpPr>
        <p:spPr/>
        <p:txBody>
          <a:bodyPr/>
          <a:lstStyle/>
          <a:p>
            <a:r>
              <a:rPr lang="fr-FR" smtClean="0"/>
              <a:t>HAL-UPEC outil de la valorisation de la recherche à l’université par l’accès ouvert</a:t>
            </a:r>
            <a:endParaRPr lang="fr-FR"/>
          </a:p>
        </p:txBody>
      </p:sp>
      <p:sp>
        <p:nvSpPr>
          <p:cNvPr id="5" name="ZoneTexte 4"/>
          <p:cNvSpPr txBox="1"/>
          <p:nvPr/>
        </p:nvSpPr>
        <p:spPr>
          <a:xfrm>
            <a:off x="1331640" y="2559417"/>
            <a:ext cx="7560840" cy="1815882"/>
          </a:xfrm>
          <a:prstGeom prst="rect">
            <a:avLst/>
          </a:prstGeom>
          <a:noFill/>
        </p:spPr>
        <p:txBody>
          <a:bodyPr wrap="square" rtlCol="0">
            <a:spAutoFit/>
          </a:bodyPr>
          <a:lstStyle/>
          <a:p>
            <a:pPr marL="457200" indent="-457200" algn="l">
              <a:buAutoNum type="arabicPeriod"/>
            </a:pPr>
            <a:r>
              <a:rPr lang="fr-FR" sz="2000" dirty="0" smtClean="0">
                <a:solidFill>
                  <a:schemeClr val="accent2"/>
                </a:solidFill>
              </a:rPr>
              <a:t>Genèse </a:t>
            </a:r>
            <a:r>
              <a:rPr lang="fr-FR" sz="2000" dirty="0">
                <a:solidFill>
                  <a:schemeClr val="accent2"/>
                </a:solidFill>
              </a:rPr>
              <a:t>du portail </a:t>
            </a:r>
            <a:endParaRPr lang="fr-FR" sz="2000" dirty="0" smtClean="0">
              <a:solidFill>
                <a:schemeClr val="accent2"/>
              </a:solidFill>
            </a:endParaRPr>
          </a:p>
          <a:p>
            <a:pPr marL="457200" indent="-457200" algn="l">
              <a:buFontTx/>
              <a:buAutoNum type="arabicPeriod"/>
            </a:pPr>
            <a:r>
              <a:rPr lang="fr-FR" sz="2000" dirty="0">
                <a:solidFill>
                  <a:schemeClr val="accent2"/>
                </a:solidFill>
              </a:rPr>
              <a:t>Le fonctionnement du </a:t>
            </a:r>
            <a:r>
              <a:rPr lang="fr-FR" sz="2000" dirty="0" smtClean="0">
                <a:solidFill>
                  <a:schemeClr val="accent2"/>
                </a:solidFill>
              </a:rPr>
              <a:t>portail</a:t>
            </a:r>
          </a:p>
          <a:p>
            <a:pPr marL="457200" indent="-457200" algn="l">
              <a:buFontTx/>
              <a:buAutoNum type="arabicPeriod"/>
            </a:pPr>
            <a:r>
              <a:rPr lang="fr-FR" sz="2000" dirty="0" smtClean="0">
                <a:solidFill>
                  <a:schemeClr val="accent2"/>
                </a:solidFill>
              </a:rPr>
              <a:t>HAL et vous ! </a:t>
            </a:r>
            <a:r>
              <a:rPr lang="fr-FR" sz="2000" dirty="0">
                <a:solidFill>
                  <a:schemeClr val="accent2"/>
                </a:solidFill>
              </a:rPr>
              <a:t> </a:t>
            </a:r>
            <a:r>
              <a:rPr lang="fr-FR" sz="2000" dirty="0"/>
              <a:t>  </a:t>
            </a:r>
          </a:p>
          <a:p>
            <a:pPr marL="457200" indent="-457200" algn="l">
              <a:buAutoNum type="arabicPeriod"/>
            </a:pPr>
            <a:endParaRPr lang="fr-FR" sz="2000" dirty="0" smtClean="0">
              <a:solidFill>
                <a:schemeClr val="accent2"/>
              </a:solidFill>
            </a:endParaRPr>
          </a:p>
          <a:p>
            <a:pPr marL="514350" indent="-514350" algn="l">
              <a:buAutoNum type="romanUcPeriod"/>
            </a:pPr>
            <a:endParaRPr lang="fr-FR" sz="2000" dirty="0">
              <a:solidFill>
                <a:schemeClr val="accent2"/>
              </a:solidFill>
            </a:endParaRPr>
          </a:p>
          <a:p>
            <a:endParaRPr lang="fr-F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lvl="0"/>
            <a:r>
              <a:rPr lang="fr-FR" dirty="0" smtClean="0"/>
              <a:t>Genèse du portail</a:t>
            </a:r>
            <a:endParaRPr lang="fr-FR" dirty="0"/>
          </a:p>
        </p:txBody>
      </p:sp>
      <p:sp>
        <p:nvSpPr>
          <p:cNvPr id="4" name="Espace réservé de la date 3"/>
          <p:cNvSpPr>
            <a:spLocks noGrp="1"/>
          </p:cNvSpPr>
          <p:nvPr>
            <p:ph type="dt" sz="half" idx="10"/>
          </p:nvPr>
        </p:nvSpPr>
        <p:spPr/>
        <p:txBody>
          <a:bodyPr/>
          <a:lstStyle/>
          <a:p>
            <a:r>
              <a:rPr lang="fr-FR" smtClean="0"/>
              <a:t>15/02/2022</a:t>
            </a:r>
            <a:endParaRPr lang="fr-FR"/>
          </a:p>
        </p:txBody>
      </p:sp>
      <p:sp>
        <p:nvSpPr>
          <p:cNvPr id="5" name="Espace réservé du pied de page 4"/>
          <p:cNvSpPr>
            <a:spLocks noGrp="1"/>
          </p:cNvSpPr>
          <p:nvPr>
            <p:ph type="ftr" sz="quarter" idx="11"/>
          </p:nvPr>
        </p:nvSpPr>
        <p:spPr/>
        <p:txBody>
          <a:bodyPr/>
          <a:lstStyle/>
          <a:p>
            <a:r>
              <a:rPr lang="fr-FR" smtClean="0"/>
              <a:t>HAL-UPEC outil de la valorisation de la recherche à l’université par l’accès ouvert</a:t>
            </a:r>
            <a:endParaRPr lang="fr-FR"/>
          </a:p>
        </p:txBody>
      </p:sp>
      <p:pic>
        <p:nvPicPr>
          <p:cNvPr id="3" name="Image 2" descr="Capture d’écra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124744"/>
            <a:ext cx="6275393" cy="2933218"/>
          </a:xfrm>
          <a:prstGeom prst="rect">
            <a:avLst/>
          </a:prstGeom>
        </p:spPr>
      </p:pic>
      <p:pic>
        <p:nvPicPr>
          <p:cNvPr id="6" name="Espace réservé du contenu 5" descr="Capture d’écran"/>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32969" y="3045092"/>
            <a:ext cx="6192688" cy="2933379"/>
          </a:xfrm>
        </p:spPr>
      </p:pic>
      <p:sp>
        <p:nvSpPr>
          <p:cNvPr id="8" name="Flèche courbée vers le haut 7"/>
          <p:cNvSpPr/>
          <p:nvPr/>
        </p:nvSpPr>
        <p:spPr bwMode="auto">
          <a:xfrm rot="2391765">
            <a:off x="1337463" y="4637076"/>
            <a:ext cx="1722127" cy="642640"/>
          </a:xfrm>
          <a:prstGeom prst="curvedUpArrow">
            <a:avLst/>
          </a:prstGeom>
          <a:solidFill>
            <a:srgbClr val="FF0000"/>
          </a:solidFill>
          <a:ln w="9525" cap="flat" cmpd="sng" algn="ctr">
            <a:solidFill>
              <a:schemeClr val="hlink"/>
            </a:solidFill>
            <a:prstDash val="solid"/>
            <a:round/>
            <a:headEnd type="none" w="med" len="med"/>
            <a:tailEnd type="none" w="med" len="med"/>
          </a:ln>
          <a:effectLst/>
          <a:ex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smtClean="0">
              <a:ln>
                <a:noFill/>
              </a:ln>
              <a:solidFill>
                <a:schemeClr val="tx1"/>
              </a:solidFill>
              <a:effectLst/>
              <a:latin typeface="Lucida Sans" pitchFamily="34" charset="0"/>
              <a:cs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pPr lvl="0"/>
            <a:r>
              <a:rPr lang="fr-FR" dirty="0" smtClean="0"/>
              <a:t>Le fonctionnement du portail</a:t>
            </a:r>
            <a:endParaRPr lang="fr-FR" dirty="0"/>
          </a:p>
        </p:txBody>
      </p:sp>
      <p:sp>
        <p:nvSpPr>
          <p:cNvPr id="114691" name="Rectangle 3"/>
          <p:cNvSpPr>
            <a:spLocks noGrp="1" noChangeArrowheads="1"/>
          </p:cNvSpPr>
          <p:nvPr>
            <p:ph idx="1"/>
          </p:nvPr>
        </p:nvSpPr>
        <p:spPr>
          <a:xfrm>
            <a:off x="658797" y="1117266"/>
            <a:ext cx="4537099" cy="359370"/>
          </a:xfrm>
        </p:spPr>
        <p:txBody>
          <a:bodyPr/>
          <a:lstStyle/>
          <a:p>
            <a:pPr lvl="1"/>
            <a:r>
              <a:rPr lang="fr-FR" dirty="0" smtClean="0"/>
              <a:t>Mise à jour des référentiels</a:t>
            </a:r>
          </a:p>
          <a:p>
            <a:pPr marL="160337" lvl="4" indent="0">
              <a:buNone/>
            </a:pPr>
            <a:endParaRPr lang="fr-FR" b="0" i="1" dirty="0" smtClean="0"/>
          </a:p>
          <a:p>
            <a:pPr marL="160337" lvl="4" indent="0">
              <a:buNone/>
            </a:pPr>
            <a:endParaRPr lang="fr-FR" i="1" dirty="0" smtClean="0"/>
          </a:p>
          <a:p>
            <a:pPr marL="160337" lvl="4" indent="0">
              <a:buNone/>
            </a:pPr>
            <a:endParaRPr lang="fr-FR" b="0" i="1" dirty="0" smtClean="0"/>
          </a:p>
          <a:p>
            <a:pPr marL="160337" lvl="4" indent="0">
              <a:buNone/>
            </a:pPr>
            <a:endParaRPr lang="fr-FR" i="1" dirty="0"/>
          </a:p>
        </p:txBody>
      </p:sp>
      <p:sp>
        <p:nvSpPr>
          <p:cNvPr id="5" name="Espace réservé de la date 3"/>
          <p:cNvSpPr>
            <a:spLocks noGrp="1"/>
          </p:cNvSpPr>
          <p:nvPr>
            <p:ph type="dt" sz="half" idx="10"/>
          </p:nvPr>
        </p:nvSpPr>
        <p:spPr/>
        <p:txBody>
          <a:bodyPr/>
          <a:lstStyle/>
          <a:p>
            <a:r>
              <a:rPr lang="fr-FR" smtClean="0"/>
              <a:t>15/02/2022</a:t>
            </a:r>
            <a:endParaRPr lang="fr-FR"/>
          </a:p>
        </p:txBody>
      </p:sp>
      <p:sp>
        <p:nvSpPr>
          <p:cNvPr id="6" name="Espace réservé du pied de page 4"/>
          <p:cNvSpPr>
            <a:spLocks noGrp="1"/>
          </p:cNvSpPr>
          <p:nvPr>
            <p:ph type="ftr" sz="quarter" idx="11"/>
          </p:nvPr>
        </p:nvSpPr>
        <p:spPr/>
        <p:txBody>
          <a:bodyPr/>
          <a:lstStyle/>
          <a:p>
            <a:r>
              <a:rPr lang="fr-FR" smtClean="0"/>
              <a:t>HAL-UPEC outil de la valorisation de la recherche à l’université par l’accès ouvert</a:t>
            </a:r>
            <a:endParaRPr lang="fr-FR"/>
          </a:p>
        </p:txBody>
      </p:sp>
      <p:pic>
        <p:nvPicPr>
          <p:cNvPr id="2" name="Image 1" descr="Capture d’écra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476636"/>
            <a:ext cx="6840760" cy="2296692"/>
          </a:xfrm>
          <a:prstGeom prst="rect">
            <a:avLst/>
          </a:prstGeom>
        </p:spPr>
      </p:pic>
      <p:sp>
        <p:nvSpPr>
          <p:cNvPr id="8" name="Rectangle 3"/>
          <p:cNvSpPr txBox="1">
            <a:spLocks noChangeArrowheads="1"/>
          </p:cNvSpPr>
          <p:nvPr/>
        </p:nvSpPr>
        <p:spPr bwMode="auto">
          <a:xfrm>
            <a:off x="611560" y="4413941"/>
            <a:ext cx="2794962" cy="865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lvl1pPr algn="l" rtl="0" fontAlgn="base">
              <a:spcBef>
                <a:spcPts val="1800"/>
              </a:spcBef>
              <a:spcAft>
                <a:spcPct val="0"/>
              </a:spcAft>
              <a:defRPr sz="2000" b="1">
                <a:solidFill>
                  <a:schemeClr val="tx1"/>
                </a:solidFill>
                <a:latin typeface="+mn-lt"/>
                <a:ea typeface="+mn-ea"/>
                <a:cs typeface="+mn-cs"/>
              </a:defRPr>
            </a:lvl1pPr>
            <a:lvl2pPr marL="1588" algn="l" rtl="0" fontAlgn="base">
              <a:spcBef>
                <a:spcPts val="1500"/>
              </a:spcBef>
              <a:spcAft>
                <a:spcPts val="600"/>
              </a:spcAft>
              <a:defRPr sz="1600" b="1">
                <a:solidFill>
                  <a:schemeClr val="accent2"/>
                </a:solidFill>
                <a:latin typeface="+mn-lt"/>
                <a:cs typeface="+mn-cs"/>
              </a:defRPr>
            </a:lvl2pPr>
            <a:lvl3pPr marL="3175" algn="l" rtl="0" fontAlgn="base">
              <a:spcBef>
                <a:spcPct val="0"/>
              </a:spcBef>
              <a:spcAft>
                <a:spcPts val="600"/>
              </a:spcAft>
              <a:defRPr sz="1400">
                <a:solidFill>
                  <a:schemeClr val="tx1"/>
                </a:solidFill>
                <a:latin typeface="+mn-lt"/>
                <a:cs typeface="+mn-cs"/>
              </a:defRPr>
            </a:lvl3pPr>
            <a:lvl4pPr marL="158750" indent="-153988" algn="l" rtl="0" fontAlgn="base">
              <a:spcBef>
                <a:spcPct val="0"/>
              </a:spcBef>
              <a:spcAft>
                <a:spcPct val="0"/>
              </a:spcAft>
              <a:buClr>
                <a:schemeClr val="accent2"/>
              </a:buClr>
              <a:buFont typeface="Wingdings 3" pitchFamily="18" charset="2"/>
              <a:buChar char=""/>
              <a:defRPr sz="1400">
                <a:solidFill>
                  <a:schemeClr val="tx1"/>
                </a:solidFill>
                <a:latin typeface="+mn-lt"/>
                <a:cs typeface="+mn-cs"/>
              </a:defRPr>
            </a:lvl4pPr>
            <a:lvl5pPr marL="304800" indent="-144463" algn="l" rtl="0" fontAlgn="base">
              <a:spcBef>
                <a:spcPct val="0"/>
              </a:spcBef>
              <a:spcAft>
                <a:spcPct val="0"/>
              </a:spcAft>
              <a:buChar char="–"/>
              <a:defRPr sz="1200">
                <a:solidFill>
                  <a:schemeClr val="tx1"/>
                </a:solidFill>
                <a:latin typeface="+mn-lt"/>
                <a:cs typeface="+mn-cs"/>
              </a:defRPr>
            </a:lvl5pPr>
            <a:lvl6pPr marL="762000" indent="-144463" algn="l" rtl="0" fontAlgn="base">
              <a:spcBef>
                <a:spcPct val="0"/>
              </a:spcBef>
              <a:spcAft>
                <a:spcPct val="0"/>
              </a:spcAft>
              <a:buChar char="–"/>
              <a:defRPr sz="1000">
                <a:solidFill>
                  <a:schemeClr val="tx1"/>
                </a:solidFill>
                <a:latin typeface="+mn-lt"/>
                <a:cs typeface="+mn-cs"/>
              </a:defRPr>
            </a:lvl6pPr>
            <a:lvl7pPr marL="1219200" indent="-144463" algn="l" rtl="0" fontAlgn="base">
              <a:spcBef>
                <a:spcPct val="0"/>
              </a:spcBef>
              <a:spcAft>
                <a:spcPct val="0"/>
              </a:spcAft>
              <a:buChar char="–"/>
              <a:defRPr sz="1000">
                <a:solidFill>
                  <a:schemeClr val="tx1"/>
                </a:solidFill>
                <a:latin typeface="+mn-lt"/>
                <a:cs typeface="+mn-cs"/>
              </a:defRPr>
            </a:lvl7pPr>
            <a:lvl8pPr marL="1676400" indent="-144463" algn="l" rtl="0" fontAlgn="base">
              <a:spcBef>
                <a:spcPct val="0"/>
              </a:spcBef>
              <a:spcAft>
                <a:spcPct val="0"/>
              </a:spcAft>
              <a:buChar char="–"/>
              <a:defRPr sz="1000">
                <a:solidFill>
                  <a:schemeClr val="tx1"/>
                </a:solidFill>
                <a:latin typeface="+mn-lt"/>
                <a:cs typeface="+mn-cs"/>
              </a:defRPr>
            </a:lvl8pPr>
            <a:lvl9pPr marL="2133600" indent="-144463" algn="l" rtl="0" fontAlgn="base">
              <a:spcBef>
                <a:spcPct val="0"/>
              </a:spcBef>
              <a:spcAft>
                <a:spcPct val="0"/>
              </a:spcAft>
              <a:buChar char="–"/>
              <a:defRPr sz="1000">
                <a:solidFill>
                  <a:schemeClr val="tx1"/>
                </a:solidFill>
                <a:latin typeface="+mn-lt"/>
                <a:cs typeface="+mn-cs"/>
              </a:defRPr>
            </a:lvl9pPr>
          </a:lstStyle>
          <a:p>
            <a:pPr lvl="1"/>
            <a:r>
              <a:rPr lang="fr-FR" kern="0" dirty="0" smtClean="0"/>
              <a:t>Création d’interfaces personnalisées aux laboratoires</a:t>
            </a:r>
          </a:p>
          <a:p>
            <a:pPr marL="160337" lvl="4" indent="0">
              <a:buFontTx/>
              <a:buNone/>
            </a:pPr>
            <a:endParaRPr lang="fr-FR" i="1" kern="0" dirty="0" smtClean="0"/>
          </a:p>
          <a:p>
            <a:pPr marL="160337" lvl="4" indent="0">
              <a:buFontTx/>
              <a:buNone/>
            </a:pPr>
            <a:endParaRPr lang="fr-FR" i="1" kern="0" dirty="0" smtClean="0"/>
          </a:p>
          <a:p>
            <a:pPr marL="160337" lvl="4" indent="0">
              <a:buFontTx/>
              <a:buNone/>
            </a:pPr>
            <a:endParaRPr lang="fr-FR" i="1" kern="0" dirty="0" smtClean="0"/>
          </a:p>
          <a:p>
            <a:pPr marL="160337" lvl="4" indent="0">
              <a:buFontTx/>
              <a:buNone/>
            </a:pPr>
            <a:endParaRPr lang="fr-FR" i="1" kern="0" dirty="0"/>
          </a:p>
        </p:txBody>
      </p:sp>
      <p:pic>
        <p:nvPicPr>
          <p:cNvPr id="3" name="Image 2" descr="Capture d’écra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3848" y="3311551"/>
            <a:ext cx="5367945" cy="2534977"/>
          </a:xfrm>
          <a:prstGeom prst="rect">
            <a:avLst/>
          </a:prstGeom>
        </p:spPr>
      </p:pic>
    </p:spTree>
    <p:extLst>
      <p:ext uri="{BB962C8B-B14F-4D97-AF65-F5344CB8AC3E}">
        <p14:creationId xmlns:p14="http://schemas.microsoft.com/office/powerpoint/2010/main" val="16126713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7"/>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06399" y="1156290"/>
            <a:ext cx="4638291" cy="3208813"/>
          </a:xfrm>
        </p:spPr>
      </p:pic>
      <p:sp>
        <p:nvSpPr>
          <p:cNvPr id="114690" name="Rectangle 2"/>
          <p:cNvSpPr>
            <a:spLocks noGrp="1" noChangeArrowheads="1"/>
          </p:cNvSpPr>
          <p:nvPr>
            <p:ph type="title"/>
          </p:nvPr>
        </p:nvSpPr>
        <p:spPr/>
        <p:txBody>
          <a:bodyPr/>
          <a:lstStyle/>
          <a:p>
            <a:pPr lvl="0"/>
            <a:r>
              <a:rPr lang="fr-FR" dirty="0"/>
              <a:t>HAL et vous !    </a:t>
            </a:r>
          </a:p>
        </p:txBody>
      </p:sp>
      <p:sp>
        <p:nvSpPr>
          <p:cNvPr id="5" name="Espace réservé de la date 3"/>
          <p:cNvSpPr>
            <a:spLocks noGrp="1"/>
          </p:cNvSpPr>
          <p:nvPr>
            <p:ph type="dt" sz="half" idx="10"/>
          </p:nvPr>
        </p:nvSpPr>
        <p:spPr/>
        <p:txBody>
          <a:bodyPr/>
          <a:lstStyle/>
          <a:p>
            <a:r>
              <a:rPr lang="fr-FR" smtClean="0"/>
              <a:t>15/02/2022</a:t>
            </a:r>
            <a:endParaRPr lang="fr-FR"/>
          </a:p>
        </p:txBody>
      </p:sp>
      <p:sp>
        <p:nvSpPr>
          <p:cNvPr id="6" name="Espace réservé du pied de page 4"/>
          <p:cNvSpPr>
            <a:spLocks noGrp="1"/>
          </p:cNvSpPr>
          <p:nvPr>
            <p:ph type="ftr" sz="quarter" idx="11"/>
          </p:nvPr>
        </p:nvSpPr>
        <p:spPr/>
        <p:txBody>
          <a:bodyPr/>
          <a:lstStyle/>
          <a:p>
            <a:r>
              <a:rPr lang="fr-FR" smtClean="0"/>
              <a:t>HAL-UPEC outil de la valorisation de la recherche à l’université par l’accès ouvert</a:t>
            </a:r>
            <a:endParaRPr lang="fr-FR"/>
          </a:p>
        </p:txBody>
      </p:sp>
      <p:pic>
        <p:nvPicPr>
          <p:cNvPr id="10" name="Imag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4008" y="3068960"/>
            <a:ext cx="3907926" cy="2736304"/>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ctrTitle"/>
          </p:nvPr>
        </p:nvSpPr>
        <p:spPr>
          <a:xfrm>
            <a:off x="1259632" y="260648"/>
            <a:ext cx="6337300" cy="2198688"/>
          </a:xfrm>
        </p:spPr>
        <p:txBody>
          <a:bodyPr/>
          <a:lstStyle/>
          <a:p>
            <a:r>
              <a:rPr lang="fr-FR" dirty="0" smtClean="0"/>
              <a:t>Partie </a:t>
            </a:r>
            <a:r>
              <a:rPr lang="fr-FR" dirty="0"/>
              <a:t>3</a:t>
            </a:r>
            <a:br>
              <a:rPr lang="fr-FR" dirty="0"/>
            </a:br>
            <a:r>
              <a:rPr lang="fr-FR" b="0" dirty="0"/>
              <a:t>HAL pour l’UPEC : la visibilité de la recherche </a:t>
            </a:r>
          </a:p>
        </p:txBody>
      </p:sp>
      <p:sp>
        <p:nvSpPr>
          <p:cNvPr id="3" name="Rectangle 7"/>
          <p:cNvSpPr>
            <a:spLocks noGrp="1" noChangeArrowheads="1"/>
          </p:cNvSpPr>
          <p:nvPr>
            <p:ph type="dt" sz="half" idx="2"/>
          </p:nvPr>
        </p:nvSpPr>
        <p:spPr/>
        <p:txBody>
          <a:bodyPr/>
          <a:lstStyle/>
          <a:p>
            <a:r>
              <a:rPr lang="fr-FR" smtClean="0"/>
              <a:t>15/02/2022</a:t>
            </a:r>
            <a:endParaRPr lang="fr-FR"/>
          </a:p>
        </p:txBody>
      </p:sp>
      <p:sp>
        <p:nvSpPr>
          <p:cNvPr id="4" name="Rectangle 8"/>
          <p:cNvSpPr>
            <a:spLocks noGrp="1" noChangeArrowheads="1"/>
          </p:cNvSpPr>
          <p:nvPr>
            <p:ph type="ftr" sz="quarter" idx="3"/>
          </p:nvPr>
        </p:nvSpPr>
        <p:spPr/>
        <p:txBody>
          <a:bodyPr/>
          <a:lstStyle/>
          <a:p>
            <a:r>
              <a:rPr lang="fr-FR" smtClean="0"/>
              <a:t>HAL-UPEC outil de la valorisation de la recherche à l’université par l’accès ouvert</a:t>
            </a:r>
            <a:endParaRPr lang="fr-FR" dirty="0"/>
          </a:p>
        </p:txBody>
      </p:sp>
      <p:sp>
        <p:nvSpPr>
          <p:cNvPr id="2" name="ZoneTexte 1"/>
          <p:cNvSpPr txBox="1"/>
          <p:nvPr/>
        </p:nvSpPr>
        <p:spPr>
          <a:xfrm>
            <a:off x="683568" y="2564904"/>
            <a:ext cx="7704856" cy="1077218"/>
          </a:xfrm>
          <a:prstGeom prst="rect">
            <a:avLst/>
          </a:prstGeom>
          <a:noFill/>
        </p:spPr>
        <p:txBody>
          <a:bodyPr wrap="square" rtlCol="0">
            <a:spAutoFit/>
          </a:bodyPr>
          <a:lstStyle/>
          <a:p>
            <a:pPr marL="342900" indent="-342900" algn="l">
              <a:buAutoNum type="arabicPeriod"/>
            </a:pPr>
            <a:r>
              <a:rPr lang="fr-FR" sz="1600" dirty="0" smtClean="0">
                <a:solidFill>
                  <a:schemeClr val="accent4"/>
                </a:solidFill>
              </a:rPr>
              <a:t>Un investissement croissant des chercheurs UPEC </a:t>
            </a:r>
          </a:p>
          <a:p>
            <a:pPr marL="342900" indent="-342900" algn="l">
              <a:buFontTx/>
              <a:buAutoNum type="arabicPeriod"/>
            </a:pPr>
            <a:r>
              <a:rPr lang="fr-FR" sz="1600" dirty="0" smtClean="0">
                <a:solidFill>
                  <a:schemeClr val="accent4"/>
                </a:solidFill>
              </a:rPr>
              <a:t>Quelle visibilité pour les chercheurs UPEC</a:t>
            </a:r>
          </a:p>
          <a:p>
            <a:pPr marL="342900" indent="-342900" algn="l">
              <a:buFontTx/>
              <a:buAutoNum type="arabicPeriod"/>
            </a:pPr>
            <a:r>
              <a:rPr lang="fr-FR" sz="1600" dirty="0" smtClean="0">
                <a:solidFill>
                  <a:schemeClr val="accent4"/>
                </a:solidFill>
              </a:rPr>
              <a:t>Une gestion de l’identité numérique </a:t>
            </a:r>
          </a:p>
          <a:p>
            <a:pPr algn="l"/>
            <a:endParaRPr lang="fr-FR" sz="1600" dirty="0">
              <a:solidFill>
                <a:schemeClr val="accent4"/>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fr-FR" dirty="0"/>
              <a:t>Un investissement croissant des chercheurs UPEC</a:t>
            </a:r>
          </a:p>
        </p:txBody>
      </p:sp>
      <p:sp>
        <p:nvSpPr>
          <p:cNvPr id="38915" name="Rectangle 3"/>
          <p:cNvSpPr>
            <a:spLocks noGrp="1" noChangeArrowheads="1"/>
          </p:cNvSpPr>
          <p:nvPr>
            <p:ph idx="1"/>
          </p:nvPr>
        </p:nvSpPr>
        <p:spPr>
          <a:xfrm>
            <a:off x="1115616" y="1204546"/>
            <a:ext cx="7344816" cy="4528040"/>
          </a:xfrm>
        </p:spPr>
        <p:txBody>
          <a:bodyPr/>
          <a:lstStyle/>
          <a:p>
            <a:pPr lvl="1"/>
            <a:r>
              <a:rPr lang="fr-FR" dirty="0" smtClean="0"/>
              <a:t>Une évolution significative des dépôts de texte intégral depuis 2016</a:t>
            </a:r>
            <a:endParaRPr lang="fr-FR" dirty="0"/>
          </a:p>
          <a:p>
            <a:pPr lvl="2"/>
            <a:endParaRPr lang="fr-FR" b="0" dirty="0" smtClean="0"/>
          </a:p>
        </p:txBody>
      </p:sp>
      <p:sp>
        <p:nvSpPr>
          <p:cNvPr id="4" name="Espace réservé de la date 3"/>
          <p:cNvSpPr>
            <a:spLocks noGrp="1"/>
          </p:cNvSpPr>
          <p:nvPr>
            <p:ph type="dt" sz="half" idx="10"/>
          </p:nvPr>
        </p:nvSpPr>
        <p:spPr/>
        <p:txBody>
          <a:bodyPr/>
          <a:lstStyle/>
          <a:p>
            <a:r>
              <a:rPr lang="fr-FR" smtClean="0"/>
              <a:t>15/02/2022</a:t>
            </a:r>
            <a:endParaRPr lang="fr-FR"/>
          </a:p>
        </p:txBody>
      </p:sp>
      <p:sp>
        <p:nvSpPr>
          <p:cNvPr id="5" name="Espace réservé du pied de page 4"/>
          <p:cNvSpPr>
            <a:spLocks noGrp="1"/>
          </p:cNvSpPr>
          <p:nvPr>
            <p:ph type="ftr" sz="quarter" idx="11"/>
          </p:nvPr>
        </p:nvSpPr>
        <p:spPr/>
        <p:txBody>
          <a:bodyPr/>
          <a:lstStyle/>
          <a:p>
            <a:r>
              <a:rPr lang="fr-FR" smtClean="0"/>
              <a:t>HAL-UPEC outil de la valorisation de la recherche à l’université par l’accès ouvert</a:t>
            </a:r>
            <a:endParaRPr lang="fr-FR"/>
          </a:p>
        </p:txBody>
      </p:sp>
      <p:graphicFrame>
        <p:nvGraphicFramePr>
          <p:cNvPr id="6" name="Graphique 5"/>
          <p:cNvGraphicFramePr/>
          <p:nvPr>
            <p:extLst>
              <p:ext uri="{D42A27DB-BD31-4B8C-83A1-F6EECF244321}">
                <p14:modId xmlns:p14="http://schemas.microsoft.com/office/powerpoint/2010/main" val="3364232050"/>
              </p:ext>
            </p:extLst>
          </p:nvPr>
        </p:nvGraphicFramePr>
        <p:xfrm>
          <a:off x="1687153" y="1633418"/>
          <a:ext cx="6144344" cy="40640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fr-FR" dirty="0"/>
              <a:t>Quelle visibilité pour les chercheurs UPEC </a:t>
            </a:r>
          </a:p>
        </p:txBody>
      </p:sp>
      <p:sp>
        <p:nvSpPr>
          <p:cNvPr id="54275" name="Rectangle 3"/>
          <p:cNvSpPr>
            <a:spLocks noGrp="1" noChangeArrowheads="1"/>
          </p:cNvSpPr>
          <p:nvPr>
            <p:ph idx="1"/>
          </p:nvPr>
        </p:nvSpPr>
        <p:spPr>
          <a:xfrm>
            <a:off x="467544" y="1097869"/>
            <a:ext cx="7416823" cy="3398622"/>
          </a:xfrm>
        </p:spPr>
        <p:txBody>
          <a:bodyPr/>
          <a:lstStyle/>
          <a:p>
            <a:pPr lvl="1">
              <a:spcBef>
                <a:spcPts val="0"/>
              </a:spcBef>
            </a:pPr>
            <a:r>
              <a:rPr lang="fr-FR" dirty="0" smtClean="0"/>
              <a:t>Une visibilité accrue pour les publications en Open Access</a:t>
            </a:r>
          </a:p>
          <a:p>
            <a:pPr lvl="1">
              <a:spcBef>
                <a:spcPts val="0"/>
              </a:spcBef>
            </a:pPr>
            <a:r>
              <a:rPr lang="fr-FR" dirty="0" smtClean="0"/>
              <a:t>L’exemple de Click &amp; Read</a:t>
            </a:r>
          </a:p>
          <a:p>
            <a:pPr lvl="1">
              <a:spcBef>
                <a:spcPts val="0"/>
              </a:spcBef>
            </a:pPr>
            <a:endParaRPr lang="fr-FR" sz="1200" dirty="0" smtClean="0">
              <a:solidFill>
                <a:srgbClr val="7030A0"/>
              </a:solidFill>
            </a:endParaRPr>
          </a:p>
          <a:p>
            <a:pPr lvl="1">
              <a:spcBef>
                <a:spcPts val="0"/>
              </a:spcBef>
            </a:pPr>
            <a:r>
              <a:rPr lang="fr-FR" sz="1200" dirty="0">
                <a:solidFill>
                  <a:srgbClr val="00B050"/>
                </a:solidFill>
              </a:rPr>
              <a:t> </a:t>
            </a:r>
            <a:r>
              <a:rPr lang="fr-FR" sz="1200" dirty="0" smtClean="0">
                <a:solidFill>
                  <a:srgbClr val="00B050"/>
                </a:solidFill>
              </a:rPr>
              <a:t>         Presse </a:t>
            </a:r>
            <a:r>
              <a:rPr lang="fr-FR" sz="1200" dirty="0">
                <a:solidFill>
                  <a:srgbClr val="00B050"/>
                </a:solidFill>
              </a:rPr>
              <a:t>scientifique</a:t>
            </a:r>
          </a:p>
          <a:p>
            <a:pPr lvl="1">
              <a:spcBef>
                <a:spcPts val="0"/>
              </a:spcBef>
            </a:pPr>
            <a:endParaRPr lang="fr-FR" dirty="0"/>
          </a:p>
        </p:txBody>
      </p:sp>
      <p:sp>
        <p:nvSpPr>
          <p:cNvPr id="4" name="Espace réservé de la date 3"/>
          <p:cNvSpPr>
            <a:spLocks noGrp="1"/>
          </p:cNvSpPr>
          <p:nvPr>
            <p:ph type="dt" sz="half" idx="10"/>
          </p:nvPr>
        </p:nvSpPr>
        <p:spPr/>
        <p:txBody>
          <a:bodyPr/>
          <a:lstStyle/>
          <a:p>
            <a:r>
              <a:rPr lang="fr-FR" smtClean="0"/>
              <a:t>15/02/2022</a:t>
            </a:r>
            <a:endParaRPr lang="fr-FR"/>
          </a:p>
        </p:txBody>
      </p:sp>
      <p:sp>
        <p:nvSpPr>
          <p:cNvPr id="5" name="Espace réservé du pied de page 4"/>
          <p:cNvSpPr>
            <a:spLocks noGrp="1"/>
          </p:cNvSpPr>
          <p:nvPr>
            <p:ph type="ftr" sz="quarter" idx="11"/>
          </p:nvPr>
        </p:nvSpPr>
        <p:spPr/>
        <p:txBody>
          <a:bodyPr/>
          <a:lstStyle/>
          <a:p>
            <a:r>
              <a:rPr lang="fr-FR" smtClean="0"/>
              <a:t>HAL-UPEC outil de la valorisation de la recherche à l’université par l’accès ouvert</a:t>
            </a:r>
            <a:endParaRPr lang="fr-FR"/>
          </a:p>
        </p:txBody>
      </p:sp>
      <p:pic>
        <p:nvPicPr>
          <p:cNvPr id="3" name="Image 2" descr="Capture d’écran"/>
          <p:cNvPicPr>
            <a:picLocks noChangeAspect="1"/>
          </p:cNvPicPr>
          <p:nvPr/>
        </p:nvPicPr>
        <p:blipFill rotWithShape="1">
          <a:blip r:embed="rId2">
            <a:extLst>
              <a:ext uri="{28A0092B-C50C-407E-A947-70E740481C1C}">
                <a14:useLocalDpi xmlns:a14="http://schemas.microsoft.com/office/drawing/2010/main" val="0"/>
              </a:ext>
            </a:extLst>
          </a:blip>
          <a:srcRect l="1189" t="1100" r="18321" b="9964"/>
          <a:stretch/>
        </p:blipFill>
        <p:spPr>
          <a:xfrm>
            <a:off x="395261" y="2354187"/>
            <a:ext cx="4364064" cy="3384376"/>
          </a:xfrm>
          <a:prstGeom prst="rect">
            <a:avLst/>
          </a:prstGeom>
        </p:spPr>
      </p:pic>
      <p:pic>
        <p:nvPicPr>
          <p:cNvPr id="1026" name="Image 1" descr="image001"/>
          <p:cNvPicPr>
            <a:picLocks noChangeAspect="1" noChangeArrowheads="1"/>
          </p:cNvPicPr>
          <p:nvPr/>
        </p:nvPicPr>
        <p:blipFill rotWithShape="1">
          <a:blip r:embed="rId3">
            <a:extLst>
              <a:ext uri="{28A0092B-C50C-407E-A947-70E740481C1C}">
                <a14:useLocalDpi xmlns:a14="http://schemas.microsoft.com/office/drawing/2010/main" val="0"/>
              </a:ext>
            </a:extLst>
          </a:blip>
          <a:srcRect l="1487" r="4003" b="30146"/>
          <a:stretch/>
        </p:blipFill>
        <p:spPr bwMode="auto">
          <a:xfrm>
            <a:off x="4427984" y="3096623"/>
            <a:ext cx="4118857" cy="23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ZoneTexte 1"/>
          <p:cNvSpPr txBox="1"/>
          <p:nvPr/>
        </p:nvSpPr>
        <p:spPr>
          <a:xfrm>
            <a:off x="4903236" y="2646919"/>
            <a:ext cx="3312368" cy="276999"/>
          </a:xfrm>
          <a:prstGeom prst="rect">
            <a:avLst/>
          </a:prstGeom>
          <a:noFill/>
        </p:spPr>
        <p:txBody>
          <a:bodyPr wrap="square" rtlCol="0">
            <a:spAutoFit/>
          </a:bodyPr>
          <a:lstStyle/>
          <a:p>
            <a:pPr algn="l"/>
            <a:r>
              <a:rPr lang="fr-FR" b="1" dirty="0" smtClean="0">
                <a:solidFill>
                  <a:srgbClr val="00B050"/>
                </a:solidFill>
              </a:rPr>
              <a:t>Presse généraliste</a:t>
            </a:r>
            <a:endParaRPr lang="fr-FR" b="1" dirty="0">
              <a:solidFill>
                <a:srgbClr val="00B05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Une gestion de l’identité numérique </a:t>
            </a:r>
          </a:p>
        </p:txBody>
      </p:sp>
      <p:sp>
        <p:nvSpPr>
          <p:cNvPr id="4" name="Espace réservé de la date 3"/>
          <p:cNvSpPr>
            <a:spLocks noGrp="1"/>
          </p:cNvSpPr>
          <p:nvPr>
            <p:ph type="dt" sz="half" idx="10"/>
          </p:nvPr>
        </p:nvSpPr>
        <p:spPr/>
        <p:txBody>
          <a:bodyPr/>
          <a:lstStyle/>
          <a:p>
            <a:r>
              <a:rPr lang="fr-FR" smtClean="0"/>
              <a:t>15/02/2022</a:t>
            </a:r>
            <a:endParaRPr lang="fr-FR"/>
          </a:p>
        </p:txBody>
      </p:sp>
      <p:sp>
        <p:nvSpPr>
          <p:cNvPr id="5" name="Espace réservé du pied de page 4"/>
          <p:cNvSpPr>
            <a:spLocks noGrp="1"/>
          </p:cNvSpPr>
          <p:nvPr>
            <p:ph type="ftr" sz="quarter" idx="11"/>
          </p:nvPr>
        </p:nvSpPr>
        <p:spPr/>
        <p:txBody>
          <a:bodyPr/>
          <a:lstStyle/>
          <a:p>
            <a:r>
              <a:rPr lang="fr-FR" smtClean="0"/>
              <a:t>HAL-UPEC outil de la valorisation de la recherche à l’université par l’accès ouvert</a:t>
            </a:r>
            <a:endParaRPr lang="fr-FR"/>
          </a:p>
        </p:txBody>
      </p:sp>
      <p:pic>
        <p:nvPicPr>
          <p:cNvPr id="2050" name="Picture 2" descr="https://live.staticflickr.com/4506/38009958466_138a542c84_b.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1640" y="1061262"/>
            <a:ext cx="6425754" cy="481931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icence Creative Common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7523163" y="3162498"/>
            <a:ext cx="762000" cy="14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4838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subTitle" idx="1"/>
          </p:nvPr>
        </p:nvSpPr>
        <p:spPr>
          <a:xfrm>
            <a:off x="611560" y="764704"/>
            <a:ext cx="7992888" cy="2520280"/>
          </a:xfrm>
        </p:spPr>
        <p:txBody>
          <a:bodyPr/>
          <a:lstStyle/>
          <a:p>
            <a:r>
              <a:rPr lang="fr-FR" sz="2800" dirty="0" smtClean="0"/>
              <a:t>Hadrien Finez</a:t>
            </a:r>
          </a:p>
          <a:p>
            <a:endParaRPr lang="fr-FR" dirty="0" smtClean="0"/>
          </a:p>
          <a:p>
            <a:pPr lvl="1"/>
            <a:r>
              <a:rPr lang="fr-FR" sz="2000" dirty="0" smtClean="0"/>
              <a:t>Service d’Appui et de Valorisation de la recherche</a:t>
            </a:r>
          </a:p>
          <a:p>
            <a:pPr lvl="1"/>
            <a:r>
              <a:rPr lang="fr-FR" sz="2000" dirty="0" smtClean="0"/>
              <a:t>par l’Accès ouvert et le Numérique</a:t>
            </a:r>
          </a:p>
          <a:p>
            <a:pPr lvl="1"/>
            <a:endParaRPr lang="fr-FR" sz="2000" dirty="0" smtClean="0"/>
          </a:p>
          <a:p>
            <a:pPr lvl="1"/>
            <a:r>
              <a:rPr lang="fr-FR" sz="2000" dirty="0" smtClean="0"/>
              <a:t>Service Commun de la Documentation</a:t>
            </a:r>
          </a:p>
          <a:p>
            <a:pPr lvl="1"/>
            <a:endParaRPr lang="fr-FR" sz="2000" dirty="0"/>
          </a:p>
          <a:p>
            <a:pPr lvl="1"/>
            <a:endParaRPr lang="fr-FR" sz="2000" dirty="0" smtClean="0"/>
          </a:p>
          <a:p>
            <a:pPr lvl="1"/>
            <a:endParaRPr lang="fr-FR" sz="2000" dirty="0" smtClean="0"/>
          </a:p>
          <a:p>
            <a:pPr lvl="1"/>
            <a:r>
              <a:rPr lang="fr-FR" sz="2000" dirty="0" smtClean="0">
                <a:solidFill>
                  <a:schemeClr val="tx1"/>
                </a:solidFill>
              </a:rPr>
              <a:t>En cas de questions, n’hésitez pas à contacter l’équipe :</a:t>
            </a:r>
          </a:p>
          <a:p>
            <a:pPr lvl="1"/>
            <a:r>
              <a:rPr lang="fr-FR" sz="2000" dirty="0" smtClean="0"/>
              <a:t>scd-savan@u-pec.fr</a:t>
            </a:r>
          </a:p>
        </p:txBody>
      </p:sp>
      <p:sp>
        <p:nvSpPr>
          <p:cNvPr id="2" name="Espace réservé du pied de page 1"/>
          <p:cNvSpPr>
            <a:spLocks noGrp="1"/>
          </p:cNvSpPr>
          <p:nvPr>
            <p:ph type="ftr" sz="quarter" idx="4294967295"/>
          </p:nvPr>
        </p:nvSpPr>
        <p:spPr>
          <a:xfrm>
            <a:off x="6516216" y="5877272"/>
            <a:ext cx="2339975" cy="360363"/>
          </a:xfrm>
          <a:prstGeom prst="rect">
            <a:avLst/>
          </a:prstGeom>
        </p:spPr>
        <p:txBody>
          <a:bodyPr/>
          <a:lstStyle/>
          <a:p>
            <a:r>
              <a:rPr lang="fr-FR" dirty="0" smtClean="0"/>
              <a:t>HAL-UPEC outil de la valorisation de la recherche à l’université par l’accès ouvert</a:t>
            </a:r>
            <a:endParaRPr lang="fr-FR" dirty="0"/>
          </a:p>
        </p:txBody>
      </p:sp>
      <p:sp>
        <p:nvSpPr>
          <p:cNvPr id="4" name="Espace réservé de la date 3"/>
          <p:cNvSpPr>
            <a:spLocks noGrp="1"/>
          </p:cNvSpPr>
          <p:nvPr>
            <p:ph type="dt" sz="half" idx="4294967295"/>
          </p:nvPr>
        </p:nvSpPr>
        <p:spPr>
          <a:xfrm>
            <a:off x="4139952" y="6231982"/>
            <a:ext cx="1800225" cy="122237"/>
          </a:xfrm>
        </p:spPr>
        <p:txBody>
          <a:bodyPr/>
          <a:lstStyle/>
          <a:p>
            <a:r>
              <a:rPr lang="fr-FR" dirty="0" smtClean="0"/>
              <a:t>15/02/2022</a:t>
            </a:r>
            <a:endParaRPr lang="fr-F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PEC Rose">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solidFill>
            <a:schemeClr val="tx2"/>
          </a:solidFill>
          <a:prstDash val="solid"/>
          <a:round/>
          <a:headEnd type="none" w="med" len="med"/>
          <a:tailEnd type="none" w="med" len="med"/>
        </a:ln>
        <a:effectLst/>
      </a:spPr>
      <a:bodyPr vert="horz" wrap="square" lIns="36000" tIns="36000" rIns="36000" bIns="36000" numCol="1" rtlCol="0"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1200" b="0" i="0" u="none" strike="noStrike" cap="none" normalizeH="0" baseline="0" dirty="0" err="1"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Rose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UPEC Canard">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Canard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UPEC Brique">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Brique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UPEC Violet">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Violet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UPEC Début &amp; Fin">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solidFill>
            <a:schemeClr val="tx2"/>
          </a:solidFill>
          <a:prstDash val="solid"/>
          <a:round/>
          <a:headEnd type="none" w="med" len="med"/>
          <a:tailEnd type="none" w="med" len="med"/>
        </a:ln>
        <a:effectLst/>
      </a:spPr>
      <a:bodyPr vert="horz" wrap="square" lIns="36000" tIns="36000" rIns="36000" bIns="36000" numCol="1" rtlCol="0"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1200" b="0" i="0" u="none" strike="noStrike" cap="none" normalizeH="0" baseline="0" dirty="0" err="1"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Début &amp; Fin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712E0DDFCBEFA47917F05DE4C4E5D45" ma:contentTypeVersion="13" ma:contentTypeDescription="Crée un document." ma:contentTypeScope="" ma:versionID="01befa3f631dbf8ca3544e72cb8d3fb0">
  <xsd:schema xmlns:xsd="http://www.w3.org/2001/XMLSchema" xmlns:xs="http://www.w3.org/2001/XMLSchema" xmlns:p="http://schemas.microsoft.com/office/2006/metadata/properties" xmlns:ns1="http://schemas.microsoft.com/sharepoint/v3" xmlns:ns2="be38ea47-42e1-4ab0-9126-85e257c79e3e" xmlns:ns3="47349983-5714-4770-ab17-4ebd15529204" targetNamespace="http://schemas.microsoft.com/office/2006/metadata/properties" ma:root="true" ma:fieldsID="54d42e11db6445264a5ac53f0ddb4476" ns1:_="" ns2:_="" ns3:_="">
    <xsd:import namespace="http://schemas.microsoft.com/sharepoint/v3"/>
    <xsd:import namespace="be38ea47-42e1-4ab0-9126-85e257c79e3e"/>
    <xsd:import namespace="47349983-5714-4770-ab17-4ebd15529204"/>
    <xsd:element name="properties">
      <xsd:complexType>
        <xsd:sequence>
          <xsd:element name="documentManagement">
            <xsd:complexType>
              <xsd:all>
                <xsd:element ref="ns1:PublishingStartDate" minOccurs="0"/>
                <xsd:element ref="ns1:PublishingExpirationDate" minOccurs="0"/>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Date de début de planification" ma:description="La colonne de site Date de début de planification est créée par la fonctionnalité de publication. Elle permet de spécifier les date et heure auxquelles cette page apparaîtra la première fois aux visiteurs du site." ma:internalName="PublishingStartDate">
      <xsd:simpleType>
        <xsd:restriction base="dms:Unknown"/>
      </xsd:simpleType>
    </xsd:element>
    <xsd:element name="PublishingExpirationDate" ma:index="9" nillable="true" ma:displayName="Date de fin de planification" ma:description="La colonne de site Date de fin de planification est créée par la fonctionnalité de publication. Elle permet de spécifier les date et heure auxquelles cette page n'apparaîtra plus aux visiteurs du sit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e38ea47-42e1-4ab0-9126-85e257c79e3e" elementFormDefault="qualified">
    <xsd:import namespace="http://schemas.microsoft.com/office/2006/documentManagement/types"/>
    <xsd:import namespace="http://schemas.microsoft.com/office/infopath/2007/PartnerControls"/>
    <xsd:element name="SharedWithUsers" ma:index="10" nillable="true" ma:displayName="Partagé avec"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Partagé avec dé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7349983-5714-4770-ab17-4ebd1552920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EC068A-69FD-47F5-8801-E2D1F4F224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e38ea47-42e1-4ab0-9126-85e257c79e3e"/>
    <ds:schemaRef ds:uri="47349983-5714-4770-ab17-4ebd155292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98CB851-85B2-471B-92D0-5AB3F466C997}">
  <ds:schemaRefs>
    <ds:schemaRef ds:uri="http://schemas.microsoft.com/office/2006/documentManagement/types"/>
    <ds:schemaRef ds:uri="http://schemas.microsoft.com/office/2006/metadata/properties"/>
    <ds:schemaRef ds:uri="47349983-5714-4770-ab17-4ebd15529204"/>
    <ds:schemaRef ds:uri="http://schemas.microsoft.com/sharepoint/v3"/>
    <ds:schemaRef ds:uri="http://purl.org/dc/terms/"/>
    <ds:schemaRef ds:uri="http://schemas.openxmlformats.org/package/2006/metadata/core-properties"/>
    <ds:schemaRef ds:uri="http://purl.org/dc/dcmitype/"/>
    <ds:schemaRef ds:uri="be38ea47-42e1-4ab0-9126-85e257c79e3e"/>
    <ds:schemaRef ds:uri="http://schemas.microsoft.com/office/infopath/2007/PartnerControls"/>
    <ds:schemaRef ds:uri="http://www.w3.org/XML/1998/namespace"/>
    <ds:schemaRef ds:uri="http://purl.org/dc/elements/1.1/"/>
  </ds:schemaRefs>
</ds:datastoreItem>
</file>

<file path=customXml/itemProps3.xml><?xml version="1.0" encoding="utf-8"?>
<ds:datastoreItem xmlns:ds="http://schemas.openxmlformats.org/officeDocument/2006/customXml" ds:itemID="{87E45604-A46A-4C67-96B4-D3969BF354B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Modèle PowerPoint 2007_2010-1</Template>
  <TotalTime>11993</TotalTime>
  <Words>611</Words>
  <Application>Microsoft Office PowerPoint</Application>
  <PresentationFormat>Affichage à l'écran (4:3)</PresentationFormat>
  <Paragraphs>100</Paragraphs>
  <Slides>15</Slides>
  <Notes>2</Notes>
  <HiddenSlides>0</HiddenSlides>
  <MMClips>0</MMClips>
  <ScaleCrop>false</ScaleCrop>
  <HeadingPairs>
    <vt:vector size="6" baseType="variant">
      <vt:variant>
        <vt:lpstr>Polices utilisées</vt:lpstr>
      </vt:variant>
      <vt:variant>
        <vt:i4>5</vt:i4>
      </vt:variant>
      <vt:variant>
        <vt:lpstr>Thème</vt:lpstr>
      </vt:variant>
      <vt:variant>
        <vt:i4>5</vt:i4>
      </vt:variant>
      <vt:variant>
        <vt:lpstr>Titres des diapositives</vt:lpstr>
      </vt:variant>
      <vt:variant>
        <vt:i4>15</vt:i4>
      </vt:variant>
    </vt:vector>
  </HeadingPairs>
  <TitlesOfParts>
    <vt:vector size="25" baseType="lpstr">
      <vt:lpstr>Arial</vt:lpstr>
      <vt:lpstr>Lucida Sans</vt:lpstr>
      <vt:lpstr>Open Sans</vt:lpstr>
      <vt:lpstr>Times New Roman</vt:lpstr>
      <vt:lpstr>Wingdings 3</vt:lpstr>
      <vt:lpstr>UPEC Rose</vt:lpstr>
      <vt:lpstr>UPEC Canard</vt:lpstr>
      <vt:lpstr>UPEC Brique</vt:lpstr>
      <vt:lpstr>UPEC Violet</vt:lpstr>
      <vt:lpstr>UPEC Début &amp; Fin</vt:lpstr>
      <vt:lpstr>HAL-UPEC  Outil de la valorisation de la recherche  à l’université par l’accès ouvert</vt:lpstr>
      <vt:lpstr>Partie 1 HAL : une archive ouverte institutionnelle à la française  Partie 2  HAL-UPEC : Histoire d’un portail  Partie 3 HAL pour l’UPEC : la visibilité de la recherche</vt:lpstr>
      <vt:lpstr>Partie 1 HAL : une archive ouverte institutionnelle à la française </vt:lpstr>
      <vt:lpstr>HAL dans le paysage de la Science Ouverte</vt:lpstr>
      <vt:lpstr>La naissance de HAL </vt:lpstr>
      <vt:lpstr>L’unique plateforme nationale d’auto-archivage </vt:lpstr>
      <vt:lpstr>Partie 2 HAL-UPEC : Histoire d’un portail</vt:lpstr>
      <vt:lpstr>Genèse du portail</vt:lpstr>
      <vt:lpstr>Le fonctionnement du portail</vt:lpstr>
      <vt:lpstr>HAL et vous !    </vt:lpstr>
      <vt:lpstr>Partie 3 HAL pour l’UPEC : la visibilité de la recherche </vt:lpstr>
      <vt:lpstr>Un investissement croissant des chercheurs UPEC</vt:lpstr>
      <vt:lpstr>Quelle visibilité pour les chercheurs UPEC </vt:lpstr>
      <vt:lpstr>Une gestion de l’identité numérique </vt:lpstr>
      <vt:lpstr>Présentation PowerPoint</vt:lpstr>
    </vt:vector>
  </TitlesOfParts>
  <Company>UPEC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HAL-UPEC outil de la valorisation de la recherche à l’université par l’accès ouvert</dc:title>
  <dc:creator>Hadrien Finez</dc:creator>
  <cp:lastModifiedBy>Hadrien Finez</cp:lastModifiedBy>
  <cp:revision>89</cp:revision>
  <dcterms:created xsi:type="dcterms:W3CDTF">2022-01-24T11:09:46Z</dcterms:created>
  <dcterms:modified xsi:type="dcterms:W3CDTF">2022-02-10T11:01:48Z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0x010100C712E0DDFCBEFA47917F05DE4C4E5D45</vt:lpwstr>
  </property>
</Properties>
</file>