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diagrams/data1.xml" ContentType="application/vnd.openxmlformats-officedocument.drawingml.diagramData+xml"/>
  <Override PartName="/ppt/presentation.xml" ContentType="application/vnd.openxmlformats-officedocument.presentationml.presentation.main+xml"/>
  <Override PartName="/ppt/slides/slide15.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3.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quickStyle1.xml" ContentType="application/vnd.openxmlformats-officedocument.drawingml.diagramStyle+xml"/>
  <Override PartName="/ppt/diagrams/layout1.xml" ContentType="application/vnd.openxmlformats-officedocument.drawingml.diagramLayout+xml"/>
  <Override PartName="/ppt/theme/theme1.xml" ContentType="application/vnd.openxmlformats-officedocument.theme+xml"/>
  <Override PartName="/ppt/theme/theme2.xml" ContentType="application/vnd.openxmlformats-officedocument.theme+xml"/>
  <Override PartName="/ppt/diagrams/colors1.xml" ContentType="application/vnd.openxmlformats-officedocument.drawingml.diagramColors+xml"/>
  <Override PartName="/ppt/diagrams/drawing1.xml" ContentType="application/vnd.ms-office.drawingml.diagramDrawing+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60" r:id="rId3"/>
    <p:sldId id="262" r:id="rId4"/>
    <p:sldId id="261" r:id="rId5"/>
    <p:sldId id="263" r:id="rId6"/>
    <p:sldId id="264" r:id="rId7"/>
    <p:sldId id="265" r:id="rId8"/>
    <p:sldId id="266" r:id="rId9"/>
    <p:sldId id="267" r:id="rId10"/>
    <p:sldId id="268" r:id="rId11"/>
    <p:sldId id="269" r:id="rId12"/>
    <p:sldId id="271" r:id="rId13"/>
    <p:sldId id="272" r:id="rId14"/>
    <p:sldId id="273" r:id="rId15"/>
    <p:sldId id="274" r:id="rId16"/>
    <p:sldId id="276" r:id="rId17"/>
    <p:sldId id="275" r:id="rId18"/>
    <p:sldId id="270" r:id="rId19"/>
  </p:sldIdLst>
  <p:sldSz cx="9144000" cy="6858000" type="screen4x3"/>
  <p:notesSz cx="6858000" cy="9144000"/>
  <p:defaultTextStyle>
    <a:defPPr>
      <a:defRPr lang="fr-FR"/>
    </a:defPPr>
    <a:lvl1pPr algn="ctr" rtl="0" fontAlgn="base">
      <a:spcBef>
        <a:spcPct val="0"/>
      </a:spcBef>
      <a:spcAft>
        <a:spcPct val="0"/>
      </a:spcAft>
      <a:defRPr sz="1400" kern="1200">
        <a:solidFill>
          <a:schemeClr val="tx1"/>
        </a:solidFill>
        <a:latin typeface="Lucida Sans" panose="020B0602030504020204" pitchFamily="34" charset="0"/>
        <a:ea typeface="+mn-ea"/>
        <a:cs typeface="Times New Roman" panose="02020603050405020304" pitchFamily="18" charset="0"/>
      </a:defRPr>
    </a:lvl1pPr>
    <a:lvl2pPr marL="457200" algn="ctr" rtl="0" fontAlgn="base">
      <a:spcBef>
        <a:spcPct val="0"/>
      </a:spcBef>
      <a:spcAft>
        <a:spcPct val="0"/>
      </a:spcAft>
      <a:defRPr sz="1400" kern="1200">
        <a:solidFill>
          <a:schemeClr val="tx1"/>
        </a:solidFill>
        <a:latin typeface="Lucida Sans" panose="020B0602030504020204" pitchFamily="34" charset="0"/>
        <a:ea typeface="+mn-ea"/>
        <a:cs typeface="Times New Roman" panose="02020603050405020304" pitchFamily="18" charset="0"/>
      </a:defRPr>
    </a:lvl2pPr>
    <a:lvl3pPr marL="914400" algn="ctr" rtl="0" fontAlgn="base">
      <a:spcBef>
        <a:spcPct val="0"/>
      </a:spcBef>
      <a:spcAft>
        <a:spcPct val="0"/>
      </a:spcAft>
      <a:defRPr sz="1400" kern="1200">
        <a:solidFill>
          <a:schemeClr val="tx1"/>
        </a:solidFill>
        <a:latin typeface="Lucida Sans" panose="020B0602030504020204" pitchFamily="34" charset="0"/>
        <a:ea typeface="+mn-ea"/>
        <a:cs typeface="Times New Roman" panose="02020603050405020304" pitchFamily="18" charset="0"/>
      </a:defRPr>
    </a:lvl3pPr>
    <a:lvl4pPr marL="1371600" algn="ctr" rtl="0" fontAlgn="base">
      <a:spcBef>
        <a:spcPct val="0"/>
      </a:spcBef>
      <a:spcAft>
        <a:spcPct val="0"/>
      </a:spcAft>
      <a:defRPr sz="1400" kern="1200">
        <a:solidFill>
          <a:schemeClr val="tx1"/>
        </a:solidFill>
        <a:latin typeface="Lucida Sans" panose="020B0602030504020204" pitchFamily="34" charset="0"/>
        <a:ea typeface="+mn-ea"/>
        <a:cs typeface="Times New Roman" panose="02020603050405020304" pitchFamily="18" charset="0"/>
      </a:defRPr>
    </a:lvl4pPr>
    <a:lvl5pPr marL="1828800" algn="ctr" rtl="0" fontAlgn="base">
      <a:spcBef>
        <a:spcPct val="0"/>
      </a:spcBef>
      <a:spcAft>
        <a:spcPct val="0"/>
      </a:spcAft>
      <a:defRPr sz="1400" kern="1200">
        <a:solidFill>
          <a:schemeClr val="tx1"/>
        </a:solidFill>
        <a:latin typeface="Lucida Sans" panose="020B0602030504020204" pitchFamily="34" charset="0"/>
        <a:ea typeface="+mn-ea"/>
        <a:cs typeface="Times New Roman" panose="02020603050405020304" pitchFamily="18" charset="0"/>
      </a:defRPr>
    </a:lvl5pPr>
    <a:lvl6pPr marL="2286000" algn="l" defTabSz="914400" rtl="0" eaLnBrk="1" latinLnBrk="0" hangingPunct="1">
      <a:defRPr sz="1400" kern="1200">
        <a:solidFill>
          <a:schemeClr val="tx1"/>
        </a:solidFill>
        <a:latin typeface="Lucida Sans" panose="020B0602030504020204" pitchFamily="34" charset="0"/>
        <a:ea typeface="+mn-ea"/>
        <a:cs typeface="Times New Roman" panose="02020603050405020304" pitchFamily="18" charset="0"/>
      </a:defRPr>
    </a:lvl6pPr>
    <a:lvl7pPr marL="2743200" algn="l" defTabSz="914400" rtl="0" eaLnBrk="1" latinLnBrk="0" hangingPunct="1">
      <a:defRPr sz="1400" kern="1200">
        <a:solidFill>
          <a:schemeClr val="tx1"/>
        </a:solidFill>
        <a:latin typeface="Lucida Sans" panose="020B0602030504020204" pitchFamily="34" charset="0"/>
        <a:ea typeface="+mn-ea"/>
        <a:cs typeface="Times New Roman" panose="02020603050405020304" pitchFamily="18" charset="0"/>
      </a:defRPr>
    </a:lvl7pPr>
    <a:lvl8pPr marL="3200400" algn="l" defTabSz="914400" rtl="0" eaLnBrk="1" latinLnBrk="0" hangingPunct="1">
      <a:defRPr sz="1400" kern="1200">
        <a:solidFill>
          <a:schemeClr val="tx1"/>
        </a:solidFill>
        <a:latin typeface="Lucida Sans" panose="020B0602030504020204" pitchFamily="34" charset="0"/>
        <a:ea typeface="+mn-ea"/>
        <a:cs typeface="Times New Roman" panose="02020603050405020304" pitchFamily="18" charset="0"/>
      </a:defRPr>
    </a:lvl8pPr>
    <a:lvl9pPr marL="3657600" algn="l" defTabSz="914400" rtl="0" eaLnBrk="1" latinLnBrk="0" hangingPunct="1">
      <a:defRPr sz="1400" kern="1200">
        <a:solidFill>
          <a:schemeClr val="tx1"/>
        </a:solidFill>
        <a:latin typeface="Lucida Sans" panose="020B0602030504020204" pitchFamily="34" charset="0"/>
        <a:ea typeface="+mn-ea"/>
        <a:cs typeface="Times New Roman" panose="02020603050405020304" pitchFamily="18"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E5E8"/>
    <a:srgbClr val="D780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9" autoAdjust="0"/>
    <p:restoredTop sz="90929"/>
  </p:normalViewPr>
  <p:slideViewPr>
    <p:cSldViewPr>
      <p:cViewPr varScale="1">
        <p:scale>
          <a:sx n="115" d="100"/>
          <a:sy n="115" d="100"/>
        </p:scale>
        <p:origin x="14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diagrams/_rels/data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image" Target="../media/image5.jpg"/></Relationships>
</file>

<file path=ppt/diagrams/_rels/drawing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image" Target="../media/image5.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7F4341-52B9-42E5-9C64-997AE3174A73}"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fr-FR"/>
        </a:p>
      </dgm:t>
    </dgm:pt>
    <dgm:pt modelId="{FE757B32-3E51-4A9E-853F-CD503A9F85A2}">
      <dgm:prSet phldrT="[Texte]"/>
      <dgm:spPr>
        <a:solidFill>
          <a:srgbClr val="FF0000"/>
        </a:solidFill>
      </dgm:spPr>
      <dgm:t>
        <a:bodyPr/>
        <a:lstStyle/>
        <a:p>
          <a:r>
            <a:rPr lang="fr-FR" sz="1600" dirty="0" smtClean="0"/>
            <a:t>Diffusion des données interdites</a:t>
          </a:r>
          <a:endParaRPr lang="fr-FR" sz="1600" dirty="0"/>
        </a:p>
      </dgm:t>
    </dgm:pt>
    <dgm:pt modelId="{66B64916-4D14-42D7-A7E3-6B7A5D247413}" type="parTrans" cxnId="{4C8C45B0-F74B-40F6-8C8E-9FB987AA037F}">
      <dgm:prSet/>
      <dgm:spPr/>
      <dgm:t>
        <a:bodyPr/>
        <a:lstStyle/>
        <a:p>
          <a:endParaRPr lang="fr-FR"/>
        </a:p>
      </dgm:t>
    </dgm:pt>
    <dgm:pt modelId="{EAC5639E-6915-436E-A42A-7B0BFD9DE6D2}" type="sibTrans" cxnId="{4C8C45B0-F74B-40F6-8C8E-9FB987AA037F}">
      <dgm:prSet/>
      <dgm:spPr/>
      <dgm:t>
        <a:bodyPr/>
        <a:lstStyle/>
        <a:p>
          <a:endParaRPr lang="fr-FR"/>
        </a:p>
      </dgm:t>
    </dgm:pt>
    <dgm:pt modelId="{C8D09FA3-6BFE-4285-B79D-51E98CFBCC80}">
      <dgm:prSet phldrT="[Texte]" custT="1"/>
      <dgm:spPr>
        <a:solidFill>
          <a:srgbClr val="FF0000"/>
        </a:solidFill>
      </dgm:spPr>
      <dgm:t>
        <a:bodyPr/>
        <a:lstStyle/>
        <a:p>
          <a:r>
            <a:rPr lang="fr-FR" sz="1400" dirty="0" smtClean="0"/>
            <a:t>Données secret défense</a:t>
          </a:r>
          <a:endParaRPr lang="fr-FR" sz="1400" dirty="0"/>
        </a:p>
      </dgm:t>
    </dgm:pt>
    <dgm:pt modelId="{67E44B66-016A-4BF1-B4F4-889A8FA56741}" type="parTrans" cxnId="{956FE6CE-E18C-4246-B293-CDC46E5671A7}">
      <dgm:prSet/>
      <dgm:spPr/>
      <dgm:t>
        <a:bodyPr/>
        <a:lstStyle/>
        <a:p>
          <a:endParaRPr lang="fr-FR"/>
        </a:p>
      </dgm:t>
    </dgm:pt>
    <dgm:pt modelId="{BFB1BA0F-752B-405E-B677-A8C996E5EA65}" type="sibTrans" cxnId="{956FE6CE-E18C-4246-B293-CDC46E5671A7}">
      <dgm:prSet/>
      <dgm:spPr/>
      <dgm:t>
        <a:bodyPr/>
        <a:lstStyle/>
        <a:p>
          <a:endParaRPr lang="fr-FR"/>
        </a:p>
      </dgm:t>
    </dgm:pt>
    <dgm:pt modelId="{553A7FB8-DDCF-45D3-BCC8-17558438E6FD}">
      <dgm:prSet phldrT="[Texte]" custT="1"/>
      <dgm:spPr>
        <a:solidFill>
          <a:srgbClr val="FF0000"/>
        </a:solidFill>
      </dgm:spPr>
      <dgm:t>
        <a:bodyPr/>
        <a:lstStyle/>
        <a:p>
          <a:r>
            <a:rPr lang="fr-FR" sz="1400" dirty="0" smtClean="0"/>
            <a:t>Données présentant des risques pour la sécurité publique ou de l’établissement</a:t>
          </a:r>
          <a:endParaRPr lang="fr-FR" sz="1400" dirty="0"/>
        </a:p>
      </dgm:t>
    </dgm:pt>
    <dgm:pt modelId="{8A8568FD-940A-4943-9F47-603D01837DDE}" type="parTrans" cxnId="{5C6F9985-DD05-4B8D-BD48-28460258F915}">
      <dgm:prSet/>
      <dgm:spPr/>
      <dgm:t>
        <a:bodyPr/>
        <a:lstStyle/>
        <a:p>
          <a:endParaRPr lang="fr-FR"/>
        </a:p>
      </dgm:t>
    </dgm:pt>
    <dgm:pt modelId="{D5643253-3239-46B7-95BC-604CD202C8E4}" type="sibTrans" cxnId="{5C6F9985-DD05-4B8D-BD48-28460258F915}">
      <dgm:prSet/>
      <dgm:spPr/>
      <dgm:t>
        <a:bodyPr/>
        <a:lstStyle/>
        <a:p>
          <a:endParaRPr lang="fr-FR"/>
        </a:p>
      </dgm:t>
    </dgm:pt>
    <dgm:pt modelId="{4B98EBEE-D69F-4386-BD97-D04B5F6550AA}">
      <dgm:prSet phldrT="[Texte]"/>
      <dgm:spPr>
        <a:solidFill>
          <a:srgbClr val="D78029"/>
        </a:solidFill>
      </dgm:spPr>
      <dgm:t>
        <a:bodyPr/>
        <a:lstStyle/>
        <a:p>
          <a:r>
            <a:rPr lang="fr-FR" sz="1600" dirty="0" smtClean="0"/>
            <a:t>Diffusion des données soumises à conditions</a:t>
          </a:r>
          <a:endParaRPr lang="fr-FR" sz="1600" dirty="0"/>
        </a:p>
      </dgm:t>
    </dgm:pt>
    <dgm:pt modelId="{5C8F5540-0B7B-48C3-8412-F7FA9D197DDB}" type="parTrans" cxnId="{D76532E2-4511-4CAA-A676-CF49567C972C}">
      <dgm:prSet/>
      <dgm:spPr/>
      <dgm:t>
        <a:bodyPr/>
        <a:lstStyle/>
        <a:p>
          <a:endParaRPr lang="fr-FR"/>
        </a:p>
      </dgm:t>
    </dgm:pt>
    <dgm:pt modelId="{404DAD0F-DB48-4999-9244-944CAB7AAEDF}" type="sibTrans" cxnId="{D76532E2-4511-4CAA-A676-CF49567C972C}">
      <dgm:prSet/>
      <dgm:spPr/>
      <dgm:t>
        <a:bodyPr/>
        <a:lstStyle/>
        <a:p>
          <a:endParaRPr lang="fr-FR"/>
        </a:p>
      </dgm:t>
    </dgm:pt>
    <dgm:pt modelId="{FF1F0FEC-B60C-4854-ABD6-49C8BE294949}">
      <dgm:prSet phldrT="[Texte]" custT="1"/>
      <dgm:spPr>
        <a:solidFill>
          <a:srgbClr val="D78029"/>
        </a:solidFill>
      </dgm:spPr>
      <dgm:t>
        <a:bodyPr/>
        <a:lstStyle/>
        <a:p>
          <a:r>
            <a:rPr lang="fr-FR" sz="1400" dirty="0" smtClean="0"/>
            <a:t>Données relatives au potentiel scientifique et technique de la Nation</a:t>
          </a:r>
          <a:endParaRPr lang="fr-FR" sz="1400" dirty="0"/>
        </a:p>
      </dgm:t>
    </dgm:pt>
    <dgm:pt modelId="{28A6FF1D-AB23-45AB-A981-4D62E4D2750A}" type="parTrans" cxnId="{2676790D-7B66-4DF9-8B38-7049180A04A1}">
      <dgm:prSet/>
      <dgm:spPr/>
      <dgm:t>
        <a:bodyPr/>
        <a:lstStyle/>
        <a:p>
          <a:endParaRPr lang="fr-FR"/>
        </a:p>
      </dgm:t>
    </dgm:pt>
    <dgm:pt modelId="{4E6A739B-2768-4AAD-BF1F-AF869928B970}" type="sibTrans" cxnId="{2676790D-7B66-4DF9-8B38-7049180A04A1}">
      <dgm:prSet/>
      <dgm:spPr/>
      <dgm:t>
        <a:bodyPr/>
        <a:lstStyle/>
        <a:p>
          <a:endParaRPr lang="fr-FR"/>
        </a:p>
      </dgm:t>
    </dgm:pt>
    <dgm:pt modelId="{EB7B2F1F-7DF9-4CA4-A198-884C734906B0}">
      <dgm:prSet phldrT="[Texte]" custT="1"/>
      <dgm:spPr>
        <a:solidFill>
          <a:srgbClr val="D78029"/>
        </a:solidFill>
      </dgm:spPr>
      <dgm:t>
        <a:bodyPr/>
        <a:lstStyle/>
        <a:p>
          <a:r>
            <a:rPr lang="fr-FR" sz="1400" dirty="0" smtClean="0"/>
            <a:t>Données protégées par les droits de propriété intellectuelle</a:t>
          </a:r>
          <a:endParaRPr lang="fr-FR" sz="1400" dirty="0"/>
        </a:p>
      </dgm:t>
    </dgm:pt>
    <dgm:pt modelId="{F854BF7D-8C1D-4309-827A-7C013144D1DF}" type="parTrans" cxnId="{0AD85CFF-AE61-4B01-AE80-F1484CD3E049}">
      <dgm:prSet/>
      <dgm:spPr/>
      <dgm:t>
        <a:bodyPr/>
        <a:lstStyle/>
        <a:p>
          <a:endParaRPr lang="fr-FR"/>
        </a:p>
      </dgm:t>
    </dgm:pt>
    <dgm:pt modelId="{70B01AD5-8D49-4CEF-891A-C39AD32AA722}" type="sibTrans" cxnId="{0AD85CFF-AE61-4B01-AE80-F1484CD3E049}">
      <dgm:prSet/>
      <dgm:spPr/>
      <dgm:t>
        <a:bodyPr/>
        <a:lstStyle/>
        <a:p>
          <a:endParaRPr lang="fr-FR"/>
        </a:p>
      </dgm:t>
    </dgm:pt>
    <dgm:pt modelId="{3EADECBA-8E3E-479C-9EB0-784DEC7E2A20}">
      <dgm:prSet phldrT="[Texte]"/>
      <dgm:spPr>
        <a:solidFill>
          <a:srgbClr val="00B050"/>
        </a:solidFill>
      </dgm:spPr>
      <dgm:t>
        <a:bodyPr/>
        <a:lstStyle/>
        <a:p>
          <a:r>
            <a:rPr lang="fr-FR" sz="1700" dirty="0" smtClean="0"/>
            <a:t>Diffusion des données autorisée voire obligatoire</a:t>
          </a:r>
          <a:endParaRPr lang="fr-FR" sz="1700" dirty="0"/>
        </a:p>
      </dgm:t>
    </dgm:pt>
    <dgm:pt modelId="{E29C9136-5DC4-4A31-AF4E-5962EB48AA53}" type="parTrans" cxnId="{4501E115-6E34-4849-AA13-C91A296DEF57}">
      <dgm:prSet/>
      <dgm:spPr/>
      <dgm:t>
        <a:bodyPr/>
        <a:lstStyle/>
        <a:p>
          <a:endParaRPr lang="fr-FR"/>
        </a:p>
      </dgm:t>
    </dgm:pt>
    <dgm:pt modelId="{F57BF4B7-838D-4C74-8120-D02BCCA62F01}" type="sibTrans" cxnId="{4501E115-6E34-4849-AA13-C91A296DEF57}">
      <dgm:prSet/>
      <dgm:spPr/>
      <dgm:t>
        <a:bodyPr/>
        <a:lstStyle/>
        <a:p>
          <a:endParaRPr lang="fr-FR"/>
        </a:p>
      </dgm:t>
    </dgm:pt>
    <dgm:pt modelId="{7740C996-344F-496D-A66F-284B8F37F6C6}">
      <dgm:prSet phldrT="[Texte]" custT="1"/>
      <dgm:spPr>
        <a:solidFill>
          <a:srgbClr val="00B050"/>
        </a:solidFill>
      </dgm:spPr>
      <dgm:t>
        <a:bodyPr/>
        <a:lstStyle/>
        <a:p>
          <a:r>
            <a:rPr lang="fr-FR" sz="1400" dirty="0" smtClean="0"/>
            <a:t>Données géographiques (sauf si relevant de données interdites ou soumises à conditions)</a:t>
          </a:r>
          <a:endParaRPr lang="fr-FR" sz="1400" dirty="0"/>
        </a:p>
      </dgm:t>
    </dgm:pt>
    <dgm:pt modelId="{227EEE53-666B-4F18-A22A-1C618E7002F8}" type="parTrans" cxnId="{37F9FC08-363F-422D-916B-9BE3407BE060}">
      <dgm:prSet/>
      <dgm:spPr/>
      <dgm:t>
        <a:bodyPr/>
        <a:lstStyle/>
        <a:p>
          <a:endParaRPr lang="fr-FR"/>
        </a:p>
      </dgm:t>
    </dgm:pt>
    <dgm:pt modelId="{9926175F-C6FC-4653-BECC-D50D12B7C331}" type="sibTrans" cxnId="{37F9FC08-363F-422D-916B-9BE3407BE060}">
      <dgm:prSet/>
      <dgm:spPr/>
      <dgm:t>
        <a:bodyPr/>
        <a:lstStyle/>
        <a:p>
          <a:endParaRPr lang="fr-FR"/>
        </a:p>
      </dgm:t>
    </dgm:pt>
    <dgm:pt modelId="{A0C883FB-CE18-4487-9A30-E75BB5DD30CD}">
      <dgm:prSet phldrT="[Texte]" custT="1"/>
      <dgm:spPr>
        <a:solidFill>
          <a:srgbClr val="00B050"/>
        </a:solidFill>
      </dgm:spPr>
      <dgm:t>
        <a:bodyPr/>
        <a:lstStyle/>
        <a:p>
          <a:r>
            <a:rPr lang="fr-FR" sz="1400" dirty="0" smtClean="0"/>
            <a:t>Données environnementales (sauf si relevant de données interdites ou soumises à conditions)</a:t>
          </a:r>
          <a:endParaRPr lang="fr-FR" sz="1400" dirty="0"/>
        </a:p>
      </dgm:t>
    </dgm:pt>
    <dgm:pt modelId="{98741ED8-1DE3-4B47-9724-F1D7C4059C86}" type="parTrans" cxnId="{BF1CC32C-207B-4E0E-8F1C-9C74A5887110}">
      <dgm:prSet/>
      <dgm:spPr/>
      <dgm:t>
        <a:bodyPr/>
        <a:lstStyle/>
        <a:p>
          <a:endParaRPr lang="fr-FR"/>
        </a:p>
      </dgm:t>
    </dgm:pt>
    <dgm:pt modelId="{CEC14B32-4372-4748-B6AF-06996D11E46D}" type="sibTrans" cxnId="{BF1CC32C-207B-4E0E-8F1C-9C74A5887110}">
      <dgm:prSet/>
      <dgm:spPr/>
      <dgm:t>
        <a:bodyPr/>
        <a:lstStyle/>
        <a:p>
          <a:endParaRPr lang="fr-FR"/>
        </a:p>
      </dgm:t>
    </dgm:pt>
    <dgm:pt modelId="{A6E0DA88-8681-4E8B-AA21-17589CFB627B}">
      <dgm:prSet phldrT="[Texte]" custT="1"/>
      <dgm:spPr>
        <a:solidFill>
          <a:srgbClr val="FF0000"/>
        </a:solidFill>
      </dgm:spPr>
      <dgm:t>
        <a:bodyPr/>
        <a:lstStyle/>
        <a:p>
          <a:r>
            <a:rPr lang="fr-FR" sz="1400" dirty="0" smtClean="0"/>
            <a:t>Données relatives à des procédures contentieuses ou répressives</a:t>
          </a:r>
          <a:endParaRPr lang="fr-FR" sz="1400" dirty="0"/>
        </a:p>
      </dgm:t>
    </dgm:pt>
    <dgm:pt modelId="{E11900DE-A4D7-4D6A-8DE9-FF4903E79337}" type="parTrans" cxnId="{69950588-099E-4C43-A12C-BD800A2AED96}">
      <dgm:prSet/>
      <dgm:spPr/>
      <dgm:t>
        <a:bodyPr/>
        <a:lstStyle/>
        <a:p>
          <a:endParaRPr lang="fr-FR"/>
        </a:p>
      </dgm:t>
    </dgm:pt>
    <dgm:pt modelId="{93EB0173-C3E3-46BB-8D75-383C6EF03096}" type="sibTrans" cxnId="{69950588-099E-4C43-A12C-BD800A2AED96}">
      <dgm:prSet/>
      <dgm:spPr/>
      <dgm:t>
        <a:bodyPr/>
        <a:lstStyle/>
        <a:p>
          <a:endParaRPr lang="fr-FR"/>
        </a:p>
      </dgm:t>
    </dgm:pt>
    <dgm:pt modelId="{EC5DF3D7-D0B8-44B9-AD9C-0DC77AF74CF7}">
      <dgm:prSet phldrT="[Texte]" custT="1"/>
      <dgm:spPr>
        <a:solidFill>
          <a:srgbClr val="FF0000"/>
        </a:solidFill>
      </dgm:spPr>
      <dgm:t>
        <a:bodyPr/>
        <a:lstStyle/>
        <a:p>
          <a:r>
            <a:rPr lang="fr-FR" sz="1400" dirty="0" smtClean="0"/>
            <a:t>Données relatives au secret professionnel</a:t>
          </a:r>
          <a:endParaRPr lang="fr-FR" sz="1400" dirty="0"/>
        </a:p>
      </dgm:t>
    </dgm:pt>
    <dgm:pt modelId="{C4546FE0-D713-442F-B859-FBE0A335D4B2}" type="parTrans" cxnId="{C88ECD21-3C9F-4054-B9CA-51C10FD4CFB0}">
      <dgm:prSet/>
      <dgm:spPr/>
      <dgm:t>
        <a:bodyPr/>
        <a:lstStyle/>
        <a:p>
          <a:endParaRPr lang="fr-FR"/>
        </a:p>
      </dgm:t>
    </dgm:pt>
    <dgm:pt modelId="{F2F9EAA3-04BA-4650-A873-139A16076172}" type="sibTrans" cxnId="{C88ECD21-3C9F-4054-B9CA-51C10FD4CFB0}">
      <dgm:prSet/>
      <dgm:spPr/>
      <dgm:t>
        <a:bodyPr/>
        <a:lstStyle/>
        <a:p>
          <a:endParaRPr lang="fr-FR"/>
        </a:p>
      </dgm:t>
    </dgm:pt>
    <dgm:pt modelId="{2C76B0D4-FC2A-47B6-A883-B2BF8650464E}">
      <dgm:prSet phldrT="[Texte]" custT="1"/>
      <dgm:spPr>
        <a:solidFill>
          <a:srgbClr val="D78029"/>
        </a:solidFill>
      </dgm:spPr>
      <dgm:t>
        <a:bodyPr/>
        <a:lstStyle/>
        <a:p>
          <a:r>
            <a:rPr lang="fr-FR" sz="1400" dirty="0" smtClean="0"/>
            <a:t>Données à caractère personnel</a:t>
          </a:r>
          <a:endParaRPr lang="fr-FR" sz="1400" dirty="0"/>
        </a:p>
      </dgm:t>
    </dgm:pt>
    <dgm:pt modelId="{116F4198-39DE-4585-8456-45F682161129}" type="parTrans" cxnId="{760C9CF7-325E-4C89-BE84-BED85A133CD9}">
      <dgm:prSet/>
      <dgm:spPr/>
      <dgm:t>
        <a:bodyPr/>
        <a:lstStyle/>
        <a:p>
          <a:endParaRPr lang="fr-FR"/>
        </a:p>
      </dgm:t>
    </dgm:pt>
    <dgm:pt modelId="{FD8E3615-4CCA-4563-B690-4DC414D8CA3F}" type="sibTrans" cxnId="{760C9CF7-325E-4C89-BE84-BED85A133CD9}">
      <dgm:prSet/>
      <dgm:spPr/>
      <dgm:t>
        <a:bodyPr/>
        <a:lstStyle/>
        <a:p>
          <a:endParaRPr lang="fr-FR"/>
        </a:p>
      </dgm:t>
    </dgm:pt>
    <dgm:pt modelId="{12104C23-C2AC-46CB-B0D3-2646BA36C212}">
      <dgm:prSet phldrT="[Texte]" custT="1"/>
      <dgm:spPr>
        <a:solidFill>
          <a:srgbClr val="D78029"/>
        </a:solidFill>
      </dgm:spPr>
      <dgm:t>
        <a:bodyPr/>
        <a:lstStyle/>
        <a:p>
          <a:r>
            <a:rPr lang="fr-FR" sz="1400" dirty="0" smtClean="0"/>
            <a:t>Données provenant d’un tiers</a:t>
          </a:r>
          <a:endParaRPr lang="fr-FR" sz="1400" dirty="0"/>
        </a:p>
      </dgm:t>
    </dgm:pt>
    <dgm:pt modelId="{F4C949FA-1C43-4E47-8CB0-A7DC93F2BAA5}" type="parTrans" cxnId="{277279E0-9220-42BF-A1FE-82BA705BC04F}">
      <dgm:prSet/>
      <dgm:spPr/>
      <dgm:t>
        <a:bodyPr/>
        <a:lstStyle/>
        <a:p>
          <a:endParaRPr lang="fr-FR"/>
        </a:p>
      </dgm:t>
    </dgm:pt>
    <dgm:pt modelId="{25056A71-0537-4585-998C-C9EAED40CD6A}" type="sibTrans" cxnId="{277279E0-9220-42BF-A1FE-82BA705BC04F}">
      <dgm:prSet/>
      <dgm:spPr/>
      <dgm:t>
        <a:bodyPr/>
        <a:lstStyle/>
        <a:p>
          <a:endParaRPr lang="fr-FR"/>
        </a:p>
      </dgm:t>
    </dgm:pt>
    <dgm:pt modelId="{8235281A-5D1C-491B-B2B2-D87B589159E8}" type="pres">
      <dgm:prSet presAssocID="{777F4341-52B9-42E5-9C64-997AE3174A73}" presName="linear" presStyleCnt="0">
        <dgm:presLayoutVars>
          <dgm:dir/>
          <dgm:resizeHandles val="exact"/>
        </dgm:presLayoutVars>
      </dgm:prSet>
      <dgm:spPr/>
      <dgm:t>
        <a:bodyPr/>
        <a:lstStyle/>
        <a:p>
          <a:endParaRPr lang="fr-FR"/>
        </a:p>
      </dgm:t>
    </dgm:pt>
    <dgm:pt modelId="{225F179B-721B-4269-AA5A-5332EA5972C6}" type="pres">
      <dgm:prSet presAssocID="{FE757B32-3E51-4A9E-853F-CD503A9F85A2}" presName="comp" presStyleCnt="0"/>
      <dgm:spPr/>
    </dgm:pt>
    <dgm:pt modelId="{47F471C0-C2CB-4CF0-B3CD-988C7D8D9233}" type="pres">
      <dgm:prSet presAssocID="{FE757B32-3E51-4A9E-853F-CD503A9F85A2}" presName="box" presStyleLbl="node1" presStyleIdx="0" presStyleCnt="3" custScaleY="102953" custLinFactNeighborX="-11181" custLinFactNeighborY="34"/>
      <dgm:spPr/>
      <dgm:t>
        <a:bodyPr/>
        <a:lstStyle/>
        <a:p>
          <a:endParaRPr lang="fr-FR"/>
        </a:p>
      </dgm:t>
    </dgm:pt>
    <dgm:pt modelId="{89AEF0D1-E80D-4F4F-BD07-2B4A10B73A85}" type="pres">
      <dgm:prSet presAssocID="{FE757B32-3E51-4A9E-853F-CD503A9F85A2}" presName="img"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t="-12000" b="-12000"/>
          </a:stretch>
        </a:blipFill>
      </dgm:spPr>
    </dgm:pt>
    <dgm:pt modelId="{BD2DCC23-2A15-4E00-922A-066F48A55ED8}" type="pres">
      <dgm:prSet presAssocID="{FE757B32-3E51-4A9E-853F-CD503A9F85A2}" presName="text" presStyleLbl="node1" presStyleIdx="0" presStyleCnt="3">
        <dgm:presLayoutVars>
          <dgm:bulletEnabled val="1"/>
        </dgm:presLayoutVars>
      </dgm:prSet>
      <dgm:spPr/>
      <dgm:t>
        <a:bodyPr/>
        <a:lstStyle/>
        <a:p>
          <a:endParaRPr lang="fr-FR"/>
        </a:p>
      </dgm:t>
    </dgm:pt>
    <dgm:pt modelId="{960308E3-6592-482B-8B84-16FF0A2B174A}" type="pres">
      <dgm:prSet presAssocID="{EAC5639E-6915-436E-A42A-7B0BFD9DE6D2}" presName="spacer" presStyleCnt="0"/>
      <dgm:spPr/>
    </dgm:pt>
    <dgm:pt modelId="{D9EF15F4-1FB5-4823-8BDC-5DDE68E3C6FF}" type="pres">
      <dgm:prSet presAssocID="{4B98EBEE-D69F-4386-BD97-D04B5F6550AA}" presName="comp" presStyleCnt="0"/>
      <dgm:spPr/>
    </dgm:pt>
    <dgm:pt modelId="{689AE973-9DC8-4968-89DB-0EAE68E9F1EC}" type="pres">
      <dgm:prSet presAssocID="{4B98EBEE-D69F-4386-BD97-D04B5F6550AA}" presName="box" presStyleLbl="node1" presStyleIdx="1" presStyleCnt="3"/>
      <dgm:spPr/>
      <dgm:t>
        <a:bodyPr/>
        <a:lstStyle/>
        <a:p>
          <a:endParaRPr lang="fr-FR"/>
        </a:p>
      </dgm:t>
    </dgm:pt>
    <dgm:pt modelId="{51118EE6-9553-4CC0-8352-13AEBE4DD32B}" type="pres">
      <dgm:prSet presAssocID="{4B98EBEE-D69F-4386-BD97-D04B5F6550AA}" presName="img" presStyleLbl="fgImgPlace1" presStyleIdx="1" presStyleCnt="3"/>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dgm:spPr>
    </dgm:pt>
    <dgm:pt modelId="{45941851-71D3-4A58-896E-9F1BB99D206A}" type="pres">
      <dgm:prSet presAssocID="{4B98EBEE-D69F-4386-BD97-D04B5F6550AA}" presName="text" presStyleLbl="node1" presStyleIdx="1" presStyleCnt="3">
        <dgm:presLayoutVars>
          <dgm:bulletEnabled val="1"/>
        </dgm:presLayoutVars>
      </dgm:prSet>
      <dgm:spPr/>
      <dgm:t>
        <a:bodyPr/>
        <a:lstStyle/>
        <a:p>
          <a:endParaRPr lang="fr-FR"/>
        </a:p>
      </dgm:t>
    </dgm:pt>
    <dgm:pt modelId="{80448EF4-087C-4B25-8722-66A36819CCB6}" type="pres">
      <dgm:prSet presAssocID="{404DAD0F-DB48-4999-9244-944CAB7AAEDF}" presName="spacer" presStyleCnt="0"/>
      <dgm:spPr/>
    </dgm:pt>
    <dgm:pt modelId="{DA3C6E86-7EFD-466D-90DD-28BACC812BF8}" type="pres">
      <dgm:prSet presAssocID="{3EADECBA-8E3E-479C-9EB0-784DEC7E2A20}" presName="comp" presStyleCnt="0"/>
      <dgm:spPr/>
    </dgm:pt>
    <dgm:pt modelId="{84A9C712-96D0-45BF-8BB1-F14EEBD22779}" type="pres">
      <dgm:prSet presAssocID="{3EADECBA-8E3E-479C-9EB0-784DEC7E2A20}" presName="box" presStyleLbl="node1" presStyleIdx="2" presStyleCnt="3"/>
      <dgm:spPr/>
      <dgm:t>
        <a:bodyPr/>
        <a:lstStyle/>
        <a:p>
          <a:endParaRPr lang="fr-FR"/>
        </a:p>
      </dgm:t>
    </dgm:pt>
    <dgm:pt modelId="{2257D5D1-C9B2-4B5F-96EE-3AC9F7A4C200}" type="pres">
      <dgm:prSet presAssocID="{3EADECBA-8E3E-479C-9EB0-784DEC7E2A20}" presName="img"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t="-4000" b="-4000"/>
          </a:stretch>
        </a:blipFill>
      </dgm:spPr>
    </dgm:pt>
    <dgm:pt modelId="{A428C655-665C-4870-AF6A-45ECAA4A1780}" type="pres">
      <dgm:prSet presAssocID="{3EADECBA-8E3E-479C-9EB0-784DEC7E2A20}" presName="text" presStyleLbl="node1" presStyleIdx="2" presStyleCnt="3">
        <dgm:presLayoutVars>
          <dgm:bulletEnabled val="1"/>
        </dgm:presLayoutVars>
      </dgm:prSet>
      <dgm:spPr/>
      <dgm:t>
        <a:bodyPr/>
        <a:lstStyle/>
        <a:p>
          <a:endParaRPr lang="fr-FR"/>
        </a:p>
      </dgm:t>
    </dgm:pt>
  </dgm:ptLst>
  <dgm:cxnLst>
    <dgm:cxn modelId="{C88ECD21-3C9F-4054-B9CA-51C10FD4CFB0}" srcId="{FE757B32-3E51-4A9E-853F-CD503A9F85A2}" destId="{EC5DF3D7-D0B8-44B9-AD9C-0DC77AF74CF7}" srcOrd="3" destOrd="0" parTransId="{C4546FE0-D713-442F-B859-FBE0A335D4B2}" sibTransId="{F2F9EAA3-04BA-4650-A873-139A16076172}"/>
    <dgm:cxn modelId="{87D46339-E6B8-49C1-AD0A-456D9C6F4ED0}" type="presOf" srcId="{EC5DF3D7-D0B8-44B9-AD9C-0DC77AF74CF7}" destId="{BD2DCC23-2A15-4E00-922A-066F48A55ED8}" srcOrd="1" destOrd="4" presId="urn:microsoft.com/office/officeart/2005/8/layout/vList4"/>
    <dgm:cxn modelId="{0C7E8E3E-7805-4A76-B053-FBC85E69D26B}" type="presOf" srcId="{A6E0DA88-8681-4E8B-AA21-17589CFB627B}" destId="{BD2DCC23-2A15-4E00-922A-066F48A55ED8}" srcOrd="1" destOrd="3" presId="urn:microsoft.com/office/officeart/2005/8/layout/vList4"/>
    <dgm:cxn modelId="{69950588-099E-4C43-A12C-BD800A2AED96}" srcId="{FE757B32-3E51-4A9E-853F-CD503A9F85A2}" destId="{A6E0DA88-8681-4E8B-AA21-17589CFB627B}" srcOrd="2" destOrd="0" parTransId="{E11900DE-A4D7-4D6A-8DE9-FF4903E79337}" sibTransId="{93EB0173-C3E3-46BB-8D75-383C6EF03096}"/>
    <dgm:cxn modelId="{E69FF590-8C2B-487D-A5EA-FA2F20D10AD3}" type="presOf" srcId="{EB7B2F1F-7DF9-4CA4-A198-884C734906B0}" destId="{45941851-71D3-4A58-896E-9F1BB99D206A}" srcOrd="1" destOrd="2" presId="urn:microsoft.com/office/officeart/2005/8/layout/vList4"/>
    <dgm:cxn modelId="{9843B258-9B46-4AF4-85C7-C0A71EDF89DD}" type="presOf" srcId="{3EADECBA-8E3E-479C-9EB0-784DEC7E2A20}" destId="{A428C655-665C-4870-AF6A-45ECAA4A1780}" srcOrd="1" destOrd="0" presId="urn:microsoft.com/office/officeart/2005/8/layout/vList4"/>
    <dgm:cxn modelId="{17771DC0-0171-43AE-B267-611BEC4E5230}" type="presOf" srcId="{2C76B0D4-FC2A-47B6-A883-B2BF8650464E}" destId="{689AE973-9DC8-4968-89DB-0EAE68E9F1EC}" srcOrd="0" destOrd="3" presId="urn:microsoft.com/office/officeart/2005/8/layout/vList4"/>
    <dgm:cxn modelId="{277279E0-9220-42BF-A1FE-82BA705BC04F}" srcId="{4B98EBEE-D69F-4386-BD97-D04B5F6550AA}" destId="{12104C23-C2AC-46CB-B0D3-2646BA36C212}" srcOrd="3" destOrd="0" parTransId="{F4C949FA-1C43-4E47-8CB0-A7DC93F2BAA5}" sibTransId="{25056A71-0537-4585-998C-C9EAED40CD6A}"/>
    <dgm:cxn modelId="{C2356DAC-3D48-47C4-B962-3A16BCF1E064}" type="presOf" srcId="{7740C996-344F-496D-A66F-284B8F37F6C6}" destId="{A428C655-665C-4870-AF6A-45ECAA4A1780}" srcOrd="1" destOrd="1" presId="urn:microsoft.com/office/officeart/2005/8/layout/vList4"/>
    <dgm:cxn modelId="{BE0D47F2-5857-4C33-A556-E4AAB93A5B5F}" type="presOf" srcId="{A6E0DA88-8681-4E8B-AA21-17589CFB627B}" destId="{47F471C0-C2CB-4CF0-B3CD-988C7D8D9233}" srcOrd="0" destOrd="3" presId="urn:microsoft.com/office/officeart/2005/8/layout/vList4"/>
    <dgm:cxn modelId="{37F9FC08-363F-422D-916B-9BE3407BE060}" srcId="{3EADECBA-8E3E-479C-9EB0-784DEC7E2A20}" destId="{7740C996-344F-496D-A66F-284B8F37F6C6}" srcOrd="0" destOrd="0" parTransId="{227EEE53-666B-4F18-A22A-1C618E7002F8}" sibTransId="{9926175F-C6FC-4653-BECC-D50D12B7C331}"/>
    <dgm:cxn modelId="{4C8C45B0-F74B-40F6-8C8E-9FB987AA037F}" srcId="{777F4341-52B9-42E5-9C64-997AE3174A73}" destId="{FE757B32-3E51-4A9E-853F-CD503A9F85A2}" srcOrd="0" destOrd="0" parTransId="{66B64916-4D14-42D7-A7E3-6B7A5D247413}" sibTransId="{EAC5639E-6915-436E-A42A-7B0BFD9DE6D2}"/>
    <dgm:cxn modelId="{9AF4D59A-A17F-4957-B6BD-7C6FB836D148}" type="presOf" srcId="{4B98EBEE-D69F-4386-BD97-D04B5F6550AA}" destId="{45941851-71D3-4A58-896E-9F1BB99D206A}" srcOrd="1" destOrd="0" presId="urn:microsoft.com/office/officeart/2005/8/layout/vList4"/>
    <dgm:cxn modelId="{960804D6-8AC6-4CA0-92B9-9D037AD74208}" type="presOf" srcId="{FF1F0FEC-B60C-4854-ABD6-49C8BE294949}" destId="{689AE973-9DC8-4968-89DB-0EAE68E9F1EC}" srcOrd="0" destOrd="1" presId="urn:microsoft.com/office/officeart/2005/8/layout/vList4"/>
    <dgm:cxn modelId="{4F252BE2-11C1-4446-9E42-D8D00D20613C}" type="presOf" srcId="{EB7B2F1F-7DF9-4CA4-A198-884C734906B0}" destId="{689AE973-9DC8-4968-89DB-0EAE68E9F1EC}" srcOrd="0" destOrd="2" presId="urn:microsoft.com/office/officeart/2005/8/layout/vList4"/>
    <dgm:cxn modelId="{C2FA54F2-9BDF-49F7-B83F-2133D12D6344}" type="presOf" srcId="{FE757B32-3E51-4A9E-853F-CD503A9F85A2}" destId="{47F471C0-C2CB-4CF0-B3CD-988C7D8D9233}" srcOrd="0" destOrd="0" presId="urn:microsoft.com/office/officeart/2005/8/layout/vList4"/>
    <dgm:cxn modelId="{D2D67587-2840-4283-A168-C22880AB3DBD}" type="presOf" srcId="{2C76B0D4-FC2A-47B6-A883-B2BF8650464E}" destId="{45941851-71D3-4A58-896E-9F1BB99D206A}" srcOrd="1" destOrd="3" presId="urn:microsoft.com/office/officeart/2005/8/layout/vList4"/>
    <dgm:cxn modelId="{6F0A6CCA-65BA-4FC7-9981-0B2BD42A4CDF}" type="presOf" srcId="{777F4341-52B9-42E5-9C64-997AE3174A73}" destId="{8235281A-5D1C-491B-B2B2-D87B589159E8}" srcOrd="0" destOrd="0" presId="urn:microsoft.com/office/officeart/2005/8/layout/vList4"/>
    <dgm:cxn modelId="{D76532E2-4511-4CAA-A676-CF49567C972C}" srcId="{777F4341-52B9-42E5-9C64-997AE3174A73}" destId="{4B98EBEE-D69F-4386-BD97-D04B5F6550AA}" srcOrd="1" destOrd="0" parTransId="{5C8F5540-0B7B-48C3-8412-F7FA9D197DDB}" sibTransId="{404DAD0F-DB48-4999-9244-944CAB7AAEDF}"/>
    <dgm:cxn modelId="{5C6F9985-DD05-4B8D-BD48-28460258F915}" srcId="{FE757B32-3E51-4A9E-853F-CD503A9F85A2}" destId="{553A7FB8-DDCF-45D3-BCC8-17558438E6FD}" srcOrd="1" destOrd="0" parTransId="{8A8568FD-940A-4943-9F47-603D01837DDE}" sibTransId="{D5643253-3239-46B7-95BC-604CD202C8E4}"/>
    <dgm:cxn modelId="{5247EEEB-C5E7-4E18-A909-15B731DD3C33}" type="presOf" srcId="{A0C883FB-CE18-4487-9A30-E75BB5DD30CD}" destId="{A428C655-665C-4870-AF6A-45ECAA4A1780}" srcOrd="1" destOrd="2" presId="urn:microsoft.com/office/officeart/2005/8/layout/vList4"/>
    <dgm:cxn modelId="{730B9464-A996-4DF0-B949-D5EC4F5F9C0C}" type="presOf" srcId="{553A7FB8-DDCF-45D3-BCC8-17558438E6FD}" destId="{BD2DCC23-2A15-4E00-922A-066F48A55ED8}" srcOrd="1" destOrd="2" presId="urn:microsoft.com/office/officeart/2005/8/layout/vList4"/>
    <dgm:cxn modelId="{CE5C8EA4-0B2A-42A3-A9DE-07D393152346}" type="presOf" srcId="{FF1F0FEC-B60C-4854-ABD6-49C8BE294949}" destId="{45941851-71D3-4A58-896E-9F1BB99D206A}" srcOrd="1" destOrd="1" presId="urn:microsoft.com/office/officeart/2005/8/layout/vList4"/>
    <dgm:cxn modelId="{B1E43BB3-520F-4960-A843-89C9F56074AD}" type="presOf" srcId="{C8D09FA3-6BFE-4285-B79D-51E98CFBCC80}" destId="{47F471C0-C2CB-4CF0-B3CD-988C7D8D9233}" srcOrd="0" destOrd="1" presId="urn:microsoft.com/office/officeart/2005/8/layout/vList4"/>
    <dgm:cxn modelId="{2676790D-7B66-4DF9-8B38-7049180A04A1}" srcId="{4B98EBEE-D69F-4386-BD97-D04B5F6550AA}" destId="{FF1F0FEC-B60C-4854-ABD6-49C8BE294949}" srcOrd="0" destOrd="0" parTransId="{28A6FF1D-AB23-45AB-A981-4D62E4D2750A}" sibTransId="{4E6A739B-2768-4AAD-BF1F-AF869928B970}"/>
    <dgm:cxn modelId="{81BD8B45-0497-49B8-AD94-D0DF9414756E}" type="presOf" srcId="{4B98EBEE-D69F-4386-BD97-D04B5F6550AA}" destId="{689AE973-9DC8-4968-89DB-0EAE68E9F1EC}" srcOrd="0" destOrd="0" presId="urn:microsoft.com/office/officeart/2005/8/layout/vList4"/>
    <dgm:cxn modelId="{956FE6CE-E18C-4246-B293-CDC46E5671A7}" srcId="{FE757B32-3E51-4A9E-853F-CD503A9F85A2}" destId="{C8D09FA3-6BFE-4285-B79D-51E98CFBCC80}" srcOrd="0" destOrd="0" parTransId="{67E44B66-016A-4BF1-B4F4-889A8FA56741}" sibTransId="{BFB1BA0F-752B-405E-B677-A8C996E5EA65}"/>
    <dgm:cxn modelId="{0AD85CFF-AE61-4B01-AE80-F1484CD3E049}" srcId="{4B98EBEE-D69F-4386-BD97-D04B5F6550AA}" destId="{EB7B2F1F-7DF9-4CA4-A198-884C734906B0}" srcOrd="1" destOrd="0" parTransId="{F854BF7D-8C1D-4309-827A-7C013144D1DF}" sibTransId="{70B01AD5-8D49-4CEF-891A-C39AD32AA722}"/>
    <dgm:cxn modelId="{51446ED2-7C33-4C51-BBA6-FE9AB05781AF}" type="presOf" srcId="{553A7FB8-DDCF-45D3-BCC8-17558438E6FD}" destId="{47F471C0-C2CB-4CF0-B3CD-988C7D8D9233}" srcOrd="0" destOrd="2" presId="urn:microsoft.com/office/officeart/2005/8/layout/vList4"/>
    <dgm:cxn modelId="{103D6C70-32FF-444C-81FA-A229E1BE27DC}" type="presOf" srcId="{C8D09FA3-6BFE-4285-B79D-51E98CFBCC80}" destId="{BD2DCC23-2A15-4E00-922A-066F48A55ED8}" srcOrd="1" destOrd="1" presId="urn:microsoft.com/office/officeart/2005/8/layout/vList4"/>
    <dgm:cxn modelId="{09B56903-26B3-4F32-9383-E40D3C406EF2}" type="presOf" srcId="{12104C23-C2AC-46CB-B0D3-2646BA36C212}" destId="{45941851-71D3-4A58-896E-9F1BB99D206A}" srcOrd="1" destOrd="4" presId="urn:microsoft.com/office/officeart/2005/8/layout/vList4"/>
    <dgm:cxn modelId="{A33EF7A4-8D2F-411A-83DD-FDAD29F10557}" type="presOf" srcId="{EC5DF3D7-D0B8-44B9-AD9C-0DC77AF74CF7}" destId="{47F471C0-C2CB-4CF0-B3CD-988C7D8D9233}" srcOrd="0" destOrd="4" presId="urn:microsoft.com/office/officeart/2005/8/layout/vList4"/>
    <dgm:cxn modelId="{A662C880-539C-4C5A-A752-C469BCDB06F4}" type="presOf" srcId="{7740C996-344F-496D-A66F-284B8F37F6C6}" destId="{84A9C712-96D0-45BF-8BB1-F14EEBD22779}" srcOrd="0" destOrd="1" presId="urn:microsoft.com/office/officeart/2005/8/layout/vList4"/>
    <dgm:cxn modelId="{AC85757A-4225-4E95-8393-A9A3E172A0F3}" type="presOf" srcId="{12104C23-C2AC-46CB-B0D3-2646BA36C212}" destId="{689AE973-9DC8-4968-89DB-0EAE68E9F1EC}" srcOrd="0" destOrd="4" presId="urn:microsoft.com/office/officeart/2005/8/layout/vList4"/>
    <dgm:cxn modelId="{A5AFA4E9-44C9-4F0F-B0E5-85D57C764AD7}" type="presOf" srcId="{FE757B32-3E51-4A9E-853F-CD503A9F85A2}" destId="{BD2DCC23-2A15-4E00-922A-066F48A55ED8}" srcOrd="1" destOrd="0" presId="urn:microsoft.com/office/officeart/2005/8/layout/vList4"/>
    <dgm:cxn modelId="{CA681B03-80C7-4722-ABF6-6BF6A48FDE04}" type="presOf" srcId="{3EADECBA-8E3E-479C-9EB0-784DEC7E2A20}" destId="{84A9C712-96D0-45BF-8BB1-F14EEBD22779}" srcOrd="0" destOrd="0" presId="urn:microsoft.com/office/officeart/2005/8/layout/vList4"/>
    <dgm:cxn modelId="{760C9CF7-325E-4C89-BE84-BED85A133CD9}" srcId="{4B98EBEE-D69F-4386-BD97-D04B5F6550AA}" destId="{2C76B0D4-FC2A-47B6-A883-B2BF8650464E}" srcOrd="2" destOrd="0" parTransId="{116F4198-39DE-4585-8456-45F682161129}" sibTransId="{FD8E3615-4CCA-4563-B690-4DC414D8CA3F}"/>
    <dgm:cxn modelId="{BF1CC32C-207B-4E0E-8F1C-9C74A5887110}" srcId="{3EADECBA-8E3E-479C-9EB0-784DEC7E2A20}" destId="{A0C883FB-CE18-4487-9A30-E75BB5DD30CD}" srcOrd="1" destOrd="0" parTransId="{98741ED8-1DE3-4B47-9724-F1D7C4059C86}" sibTransId="{CEC14B32-4372-4748-B6AF-06996D11E46D}"/>
    <dgm:cxn modelId="{A9BA3809-359C-4C9A-BBFA-688DFB520C17}" type="presOf" srcId="{A0C883FB-CE18-4487-9A30-E75BB5DD30CD}" destId="{84A9C712-96D0-45BF-8BB1-F14EEBD22779}" srcOrd="0" destOrd="2" presId="urn:microsoft.com/office/officeart/2005/8/layout/vList4"/>
    <dgm:cxn modelId="{4501E115-6E34-4849-AA13-C91A296DEF57}" srcId="{777F4341-52B9-42E5-9C64-997AE3174A73}" destId="{3EADECBA-8E3E-479C-9EB0-784DEC7E2A20}" srcOrd="2" destOrd="0" parTransId="{E29C9136-5DC4-4A31-AF4E-5962EB48AA53}" sibTransId="{F57BF4B7-838D-4C74-8120-D02BCCA62F01}"/>
    <dgm:cxn modelId="{61DE77A9-7AEC-4ADF-AA79-8E66C0562DE3}" type="presParOf" srcId="{8235281A-5D1C-491B-B2B2-D87B589159E8}" destId="{225F179B-721B-4269-AA5A-5332EA5972C6}" srcOrd="0" destOrd="0" presId="urn:microsoft.com/office/officeart/2005/8/layout/vList4"/>
    <dgm:cxn modelId="{0CB7DEF6-54C7-4E60-AA38-57EC7C30497B}" type="presParOf" srcId="{225F179B-721B-4269-AA5A-5332EA5972C6}" destId="{47F471C0-C2CB-4CF0-B3CD-988C7D8D9233}" srcOrd="0" destOrd="0" presId="urn:microsoft.com/office/officeart/2005/8/layout/vList4"/>
    <dgm:cxn modelId="{82D95209-116B-4449-B286-158D2AB319CD}" type="presParOf" srcId="{225F179B-721B-4269-AA5A-5332EA5972C6}" destId="{89AEF0D1-E80D-4F4F-BD07-2B4A10B73A85}" srcOrd="1" destOrd="0" presId="urn:microsoft.com/office/officeart/2005/8/layout/vList4"/>
    <dgm:cxn modelId="{990C4462-4E44-4A26-909F-6532C30E4339}" type="presParOf" srcId="{225F179B-721B-4269-AA5A-5332EA5972C6}" destId="{BD2DCC23-2A15-4E00-922A-066F48A55ED8}" srcOrd="2" destOrd="0" presId="urn:microsoft.com/office/officeart/2005/8/layout/vList4"/>
    <dgm:cxn modelId="{564A3DE5-2A7B-44DE-BD22-DB314FEF2ED0}" type="presParOf" srcId="{8235281A-5D1C-491B-B2B2-D87B589159E8}" destId="{960308E3-6592-482B-8B84-16FF0A2B174A}" srcOrd="1" destOrd="0" presId="urn:microsoft.com/office/officeart/2005/8/layout/vList4"/>
    <dgm:cxn modelId="{3BFB5F16-1A50-4643-B766-3AB990726DE2}" type="presParOf" srcId="{8235281A-5D1C-491B-B2B2-D87B589159E8}" destId="{D9EF15F4-1FB5-4823-8BDC-5DDE68E3C6FF}" srcOrd="2" destOrd="0" presId="urn:microsoft.com/office/officeart/2005/8/layout/vList4"/>
    <dgm:cxn modelId="{26552F2E-0991-446E-A512-7B4161DA299E}" type="presParOf" srcId="{D9EF15F4-1FB5-4823-8BDC-5DDE68E3C6FF}" destId="{689AE973-9DC8-4968-89DB-0EAE68E9F1EC}" srcOrd="0" destOrd="0" presId="urn:microsoft.com/office/officeart/2005/8/layout/vList4"/>
    <dgm:cxn modelId="{42692AA9-231D-4F5F-A450-F0FF80251ED4}" type="presParOf" srcId="{D9EF15F4-1FB5-4823-8BDC-5DDE68E3C6FF}" destId="{51118EE6-9553-4CC0-8352-13AEBE4DD32B}" srcOrd="1" destOrd="0" presId="urn:microsoft.com/office/officeart/2005/8/layout/vList4"/>
    <dgm:cxn modelId="{76B7153F-4795-49AC-B56D-1105FB2A9A12}" type="presParOf" srcId="{D9EF15F4-1FB5-4823-8BDC-5DDE68E3C6FF}" destId="{45941851-71D3-4A58-896E-9F1BB99D206A}" srcOrd="2" destOrd="0" presId="urn:microsoft.com/office/officeart/2005/8/layout/vList4"/>
    <dgm:cxn modelId="{4B21757F-8FA0-4B4F-85D9-ADCCFCC73A2A}" type="presParOf" srcId="{8235281A-5D1C-491B-B2B2-D87B589159E8}" destId="{80448EF4-087C-4B25-8722-66A36819CCB6}" srcOrd="3" destOrd="0" presId="urn:microsoft.com/office/officeart/2005/8/layout/vList4"/>
    <dgm:cxn modelId="{851CD5D3-CB36-4444-A530-39AF79EB4A01}" type="presParOf" srcId="{8235281A-5D1C-491B-B2B2-D87B589159E8}" destId="{DA3C6E86-7EFD-466D-90DD-28BACC812BF8}" srcOrd="4" destOrd="0" presId="urn:microsoft.com/office/officeart/2005/8/layout/vList4"/>
    <dgm:cxn modelId="{48B8075A-2AF0-4FA0-B981-342E6EFCACCE}" type="presParOf" srcId="{DA3C6E86-7EFD-466D-90DD-28BACC812BF8}" destId="{84A9C712-96D0-45BF-8BB1-F14EEBD22779}" srcOrd="0" destOrd="0" presId="urn:microsoft.com/office/officeart/2005/8/layout/vList4"/>
    <dgm:cxn modelId="{0EFBA8AD-4F8D-48D9-9679-B0804E3C140A}" type="presParOf" srcId="{DA3C6E86-7EFD-466D-90DD-28BACC812BF8}" destId="{2257D5D1-C9B2-4B5F-96EE-3AC9F7A4C200}" srcOrd="1" destOrd="0" presId="urn:microsoft.com/office/officeart/2005/8/layout/vList4"/>
    <dgm:cxn modelId="{87DDACD9-8729-42BB-A8BC-21ED12E28129}" type="presParOf" srcId="{DA3C6E86-7EFD-466D-90DD-28BACC812BF8}" destId="{A428C655-665C-4870-AF6A-45ECAA4A1780}"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F471C0-C2CB-4CF0-B3CD-988C7D8D9233}">
      <dsp:nvSpPr>
        <dsp:cNvPr id="0" name=""/>
        <dsp:cNvSpPr/>
      </dsp:nvSpPr>
      <dsp:spPr>
        <a:xfrm>
          <a:off x="0" y="518"/>
          <a:ext cx="6922057" cy="1569227"/>
        </a:xfrm>
        <a:prstGeom prst="roundRect">
          <a:avLst>
            <a:gd name="adj" fmla="val 1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711200">
            <a:lnSpc>
              <a:spcPct val="90000"/>
            </a:lnSpc>
            <a:spcBef>
              <a:spcPct val="0"/>
            </a:spcBef>
            <a:spcAft>
              <a:spcPct val="35000"/>
            </a:spcAft>
          </a:pPr>
          <a:r>
            <a:rPr lang="fr-FR" sz="1600" kern="1200" dirty="0" smtClean="0"/>
            <a:t>Diffusion des données interdites</a:t>
          </a:r>
          <a:endParaRPr lang="fr-FR" sz="1600" kern="1200" dirty="0"/>
        </a:p>
        <a:p>
          <a:pPr marL="114300" lvl="1" indent="-114300" algn="l" defTabSz="622300">
            <a:lnSpc>
              <a:spcPct val="90000"/>
            </a:lnSpc>
            <a:spcBef>
              <a:spcPct val="0"/>
            </a:spcBef>
            <a:spcAft>
              <a:spcPct val="15000"/>
            </a:spcAft>
            <a:buChar char="••"/>
          </a:pPr>
          <a:r>
            <a:rPr lang="fr-FR" sz="1400" kern="1200" dirty="0" smtClean="0"/>
            <a:t>Données secret défense</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présentant des risques pour la sécurité publique ou de l’établissement</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relatives à des procédures contentieuses ou répressives</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relatives au secret professionnel</a:t>
          </a:r>
          <a:endParaRPr lang="fr-FR" sz="1400" kern="1200" dirty="0"/>
        </a:p>
      </dsp:txBody>
      <dsp:txXfrm>
        <a:off x="1536833" y="518"/>
        <a:ext cx="5385223" cy="1569227"/>
      </dsp:txXfrm>
    </dsp:sp>
    <dsp:sp modelId="{89AEF0D1-E80D-4F4F-BD07-2B4A10B73A85}">
      <dsp:nvSpPr>
        <dsp:cNvPr id="0" name=""/>
        <dsp:cNvSpPr/>
      </dsp:nvSpPr>
      <dsp:spPr>
        <a:xfrm>
          <a:off x="152421" y="174926"/>
          <a:ext cx="1384411" cy="1219374"/>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2000" b="-1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89AE973-9DC8-4968-89DB-0EAE68E9F1EC}">
      <dsp:nvSpPr>
        <dsp:cNvPr id="0" name=""/>
        <dsp:cNvSpPr/>
      </dsp:nvSpPr>
      <dsp:spPr>
        <a:xfrm>
          <a:off x="0" y="1721649"/>
          <a:ext cx="6922057" cy="1524217"/>
        </a:xfrm>
        <a:prstGeom prst="roundRect">
          <a:avLst>
            <a:gd name="adj" fmla="val 10000"/>
          </a:avLst>
        </a:prstGeom>
        <a:solidFill>
          <a:srgbClr val="D7802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711200">
            <a:lnSpc>
              <a:spcPct val="90000"/>
            </a:lnSpc>
            <a:spcBef>
              <a:spcPct val="0"/>
            </a:spcBef>
            <a:spcAft>
              <a:spcPct val="35000"/>
            </a:spcAft>
          </a:pPr>
          <a:r>
            <a:rPr lang="fr-FR" sz="1600" kern="1200" dirty="0" smtClean="0"/>
            <a:t>Diffusion des données soumises à conditions</a:t>
          </a:r>
          <a:endParaRPr lang="fr-FR" sz="1600" kern="1200" dirty="0"/>
        </a:p>
        <a:p>
          <a:pPr marL="114300" lvl="1" indent="-114300" algn="l" defTabSz="622300">
            <a:lnSpc>
              <a:spcPct val="90000"/>
            </a:lnSpc>
            <a:spcBef>
              <a:spcPct val="0"/>
            </a:spcBef>
            <a:spcAft>
              <a:spcPct val="15000"/>
            </a:spcAft>
            <a:buChar char="••"/>
          </a:pPr>
          <a:r>
            <a:rPr lang="fr-FR" sz="1400" kern="1200" dirty="0" smtClean="0"/>
            <a:t>Données relatives au potentiel scientifique et technique de la Nation</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protégées par les droits de propriété intellectuelle</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à caractère personnel</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provenant d’un tiers</a:t>
          </a:r>
          <a:endParaRPr lang="fr-FR" sz="1400" kern="1200" dirty="0"/>
        </a:p>
      </dsp:txBody>
      <dsp:txXfrm>
        <a:off x="1536833" y="1721649"/>
        <a:ext cx="5385223" cy="1524217"/>
      </dsp:txXfrm>
    </dsp:sp>
    <dsp:sp modelId="{51118EE6-9553-4CC0-8352-13AEBE4DD32B}">
      <dsp:nvSpPr>
        <dsp:cNvPr id="0" name=""/>
        <dsp:cNvSpPr/>
      </dsp:nvSpPr>
      <dsp:spPr>
        <a:xfrm>
          <a:off x="152421" y="1874071"/>
          <a:ext cx="1384411" cy="1219374"/>
        </a:xfrm>
        <a:prstGeom prst="roundRect">
          <a:avLst>
            <a:gd name="adj" fmla="val 1000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4A9C712-96D0-45BF-8BB1-F14EEBD22779}">
      <dsp:nvSpPr>
        <dsp:cNvPr id="0" name=""/>
        <dsp:cNvSpPr/>
      </dsp:nvSpPr>
      <dsp:spPr>
        <a:xfrm>
          <a:off x="0" y="3398289"/>
          <a:ext cx="6922057" cy="1524217"/>
        </a:xfrm>
        <a:prstGeom prst="roundRect">
          <a:avLst>
            <a:gd name="adj" fmla="val 1000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755650">
            <a:lnSpc>
              <a:spcPct val="90000"/>
            </a:lnSpc>
            <a:spcBef>
              <a:spcPct val="0"/>
            </a:spcBef>
            <a:spcAft>
              <a:spcPct val="35000"/>
            </a:spcAft>
          </a:pPr>
          <a:r>
            <a:rPr lang="fr-FR" sz="1700" kern="1200" dirty="0" smtClean="0"/>
            <a:t>Diffusion des données autorisée voire obligatoire</a:t>
          </a:r>
          <a:endParaRPr lang="fr-FR" sz="1700" kern="1200" dirty="0"/>
        </a:p>
        <a:p>
          <a:pPr marL="114300" lvl="1" indent="-114300" algn="l" defTabSz="622300">
            <a:lnSpc>
              <a:spcPct val="90000"/>
            </a:lnSpc>
            <a:spcBef>
              <a:spcPct val="0"/>
            </a:spcBef>
            <a:spcAft>
              <a:spcPct val="15000"/>
            </a:spcAft>
            <a:buChar char="••"/>
          </a:pPr>
          <a:r>
            <a:rPr lang="fr-FR" sz="1400" kern="1200" dirty="0" smtClean="0"/>
            <a:t>Données géographiques (sauf si relevant de données interdites ou soumises à conditions)</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environnementales (sauf si relevant de données interdites ou soumises à conditions)</a:t>
          </a:r>
          <a:endParaRPr lang="fr-FR" sz="1400" kern="1200" dirty="0"/>
        </a:p>
      </dsp:txBody>
      <dsp:txXfrm>
        <a:off x="1536833" y="3398289"/>
        <a:ext cx="5385223" cy="1524217"/>
      </dsp:txXfrm>
    </dsp:sp>
    <dsp:sp modelId="{2257D5D1-C9B2-4B5F-96EE-3AC9F7A4C200}">
      <dsp:nvSpPr>
        <dsp:cNvPr id="0" name=""/>
        <dsp:cNvSpPr/>
      </dsp:nvSpPr>
      <dsp:spPr>
        <a:xfrm>
          <a:off x="152421" y="3550710"/>
          <a:ext cx="1384411" cy="1219374"/>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4000" b="-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Times New Roman" panose="02020603050405020304" pitchFamily="18" charset="0"/>
              </a:defRPr>
            </a:lvl1pPr>
          </a:lstStyle>
          <a:p>
            <a:endParaRPr lang="fr-FR" altLang="fr-FR"/>
          </a:p>
        </p:txBody>
      </p:sp>
      <p:sp>
        <p:nvSpPr>
          <p:cNvPr id="512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defRPr>
            </a:lvl1pPr>
          </a:lstStyle>
          <a:p>
            <a:endParaRPr lang="fr-FR" altLang="fr-FR"/>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Times New Roman" panose="02020603050405020304" pitchFamily="18" charset="0"/>
              </a:defRPr>
            </a:lvl1pPr>
          </a:lstStyle>
          <a:p>
            <a:endParaRPr lang="fr-FR" altLang="fr-FR"/>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63077331-2E5A-4F5A-AF33-2E4515E528D2}" type="slidenum">
              <a:rPr lang="fr-FR" altLang="fr-FR"/>
              <a:pPr/>
              <a:t>‹N°›</a:t>
            </a:fld>
            <a:endParaRPr lang="fr-FR" alt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371600" y="1371600"/>
            <a:ext cx="2286000" cy="1143000"/>
          </a:xfrm>
        </p:spPr>
        <p:txBody>
          <a:bodyPr bIns="45720"/>
          <a:lstStyle>
            <a:lvl1pPr>
              <a:defRPr sz="4000"/>
            </a:lvl1pPr>
          </a:lstStyle>
          <a:p>
            <a:pPr lvl="0"/>
            <a:r>
              <a:rPr lang="fr-FR" altLang="fr-FR" noProof="0" smtClean="0"/>
              <a:t>Modifiez le style du titre</a:t>
            </a:r>
          </a:p>
        </p:txBody>
      </p:sp>
      <p:sp>
        <p:nvSpPr>
          <p:cNvPr id="4099" name="Rectangle 3"/>
          <p:cNvSpPr>
            <a:spLocks noGrp="1" noChangeArrowheads="1"/>
          </p:cNvSpPr>
          <p:nvPr>
            <p:ph type="subTitle" idx="1"/>
          </p:nvPr>
        </p:nvSpPr>
        <p:spPr>
          <a:xfrm>
            <a:off x="1371600" y="2773363"/>
            <a:ext cx="3074988" cy="304800"/>
          </a:xfrm>
        </p:spPr>
        <p:txBody>
          <a:bodyPr anchor="b"/>
          <a:lstStyle>
            <a:lvl1pPr>
              <a:defRPr sz="2000"/>
            </a:lvl1pPr>
          </a:lstStyle>
          <a:p>
            <a:pPr lvl="0"/>
            <a:r>
              <a:rPr lang="fr-FR" altLang="fr-FR" noProof="0" smtClean="0"/>
              <a:t>Modifier le style des sous-titres du masque</a:t>
            </a:r>
          </a:p>
        </p:txBody>
      </p:sp>
      <p:sp>
        <p:nvSpPr>
          <p:cNvPr id="4107" name="Line 11"/>
          <p:cNvSpPr>
            <a:spLocks noChangeShapeType="1"/>
          </p:cNvSpPr>
          <p:nvPr/>
        </p:nvSpPr>
        <p:spPr bwMode="auto">
          <a:xfrm>
            <a:off x="4559300" y="1968500"/>
            <a:ext cx="0" cy="3276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108" name="Rectangle 12"/>
          <p:cNvSpPr>
            <a:spLocks noGrp="1" noChangeArrowheads="1"/>
          </p:cNvSpPr>
          <p:nvPr>
            <p:ph type="dt" sz="half" idx="2"/>
          </p:nvPr>
        </p:nvSpPr>
        <p:spPr/>
        <p:txBody>
          <a:bodyPr/>
          <a:lstStyle>
            <a:lvl1pPr>
              <a:defRPr/>
            </a:lvl1pPr>
          </a:lstStyle>
          <a:p>
            <a:r>
              <a:rPr lang="fr-FR" altLang="fr-FR" smtClean="0"/>
              <a:t>15/02/2022</a:t>
            </a:r>
            <a:endParaRPr lang="fr-FR" altLang="fr-FR"/>
          </a:p>
        </p:txBody>
      </p:sp>
      <p:sp>
        <p:nvSpPr>
          <p:cNvPr id="4109" name="Rectangle 13"/>
          <p:cNvSpPr>
            <a:spLocks noGrp="1" noChangeArrowheads="1"/>
          </p:cNvSpPr>
          <p:nvPr>
            <p:ph type="ftr" sz="quarter" idx="3"/>
          </p:nvPr>
        </p:nvSpPr>
        <p:spPr>
          <a:xfrm>
            <a:off x="3267075" y="6462713"/>
            <a:ext cx="4757738" cy="122237"/>
          </a:xfrm>
        </p:spPr>
        <p:txBody>
          <a:bodyPr/>
          <a:lstStyle>
            <a:lvl1pPr>
              <a:defRPr/>
            </a:lvl1pPr>
          </a:lstStyle>
          <a:p>
            <a:r>
              <a:rPr lang="fr-FR" altLang="fr-FR" smtClean="0"/>
              <a:t>Open data - Sensibilisation au RGPD</a:t>
            </a:r>
            <a:endParaRPr lang="fr-FR" altLang="fr-FR"/>
          </a:p>
        </p:txBody>
      </p:sp>
      <p:sp>
        <p:nvSpPr>
          <p:cNvPr id="4110" name="Rectangle 14"/>
          <p:cNvSpPr>
            <a:spLocks noGrp="1" noChangeArrowheads="1"/>
          </p:cNvSpPr>
          <p:nvPr>
            <p:ph type="sldNum" sz="quarter" idx="4"/>
          </p:nvPr>
        </p:nvSpPr>
        <p:spPr/>
        <p:txBody>
          <a:bodyPr/>
          <a:lstStyle>
            <a:lvl1pPr>
              <a:defRPr/>
            </a:lvl1pPr>
          </a:lstStyle>
          <a:p>
            <a:fld id="{4DBCB91C-9145-4C57-8005-DD5E6A61DA30}" type="slidenum">
              <a:rPr lang="fr-FR" altLang="fr-FR"/>
              <a:pPr/>
              <a:t>‹N°›</a:t>
            </a:fld>
            <a:endParaRPr lang="fr-FR" altLang="fr-FR"/>
          </a:p>
        </p:txBody>
      </p:sp>
      <p:grpSp>
        <p:nvGrpSpPr>
          <p:cNvPr id="4118" name="Group 22"/>
          <p:cNvGrpSpPr>
            <a:grpSpLocks/>
          </p:cNvGrpSpPr>
          <p:nvPr/>
        </p:nvGrpSpPr>
        <p:grpSpPr bwMode="auto">
          <a:xfrm>
            <a:off x="304800" y="3832225"/>
            <a:ext cx="8839200" cy="2835275"/>
            <a:chOff x="192" y="2414"/>
            <a:chExt cx="5568" cy="1786"/>
          </a:xfrm>
        </p:grpSpPr>
        <p:pic>
          <p:nvPicPr>
            <p:cNvPr id="4105" name="Picture 9" descr="D:\Prof\Clients\PLAN CREATIF\Upec (v97-2000)\Charte\Ppt\barre_roug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r="581"/>
            <a:stretch>
              <a:fillRect/>
            </a:stretch>
          </p:blipFill>
          <p:spPr bwMode="auto">
            <a:xfrm>
              <a:off x="2853" y="2414"/>
              <a:ext cx="2907" cy="1674"/>
            </a:xfrm>
            <a:prstGeom prst="rect">
              <a:avLst/>
            </a:prstGeom>
            <a:noFill/>
            <a:extLst>
              <a:ext uri="{909E8E84-426E-40DD-AFC4-6F175D3DCCD1}">
                <a14:hiddenFill xmlns:a14="http://schemas.microsoft.com/office/drawing/2010/main">
                  <a:solidFill>
                    <a:srgbClr val="FFFFFF"/>
                  </a:solidFill>
                </a14:hiddenFill>
              </a:ext>
            </a:extLst>
          </p:spPr>
        </p:pic>
        <p:pic>
          <p:nvPicPr>
            <p:cNvPr id="4111" name="Picture 15" descr="D:\Prof\Clients\PLAN CREATIF\Upec (v97-2000)\Charte\Ppt\logo_UPEC_rvb.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92" y="3744"/>
              <a:ext cx="1043" cy="456"/>
            </a:xfrm>
            <a:prstGeom prst="rect">
              <a:avLst/>
            </a:prstGeom>
            <a:noFill/>
            <a:extLst>
              <a:ext uri="{909E8E84-426E-40DD-AFC4-6F175D3DCCD1}">
                <a14:hiddenFill xmlns:a14="http://schemas.microsoft.com/office/drawing/2010/main">
                  <a:solidFill>
                    <a:srgbClr val="FFFFFF"/>
                  </a:solidFill>
                </a14:hiddenFill>
              </a:ext>
            </a:extLst>
          </p:spPr>
        </p:pic>
      </p:grpSp>
      <p:sp>
        <p:nvSpPr>
          <p:cNvPr id="4112" name="Line 16"/>
          <p:cNvSpPr>
            <a:spLocks noChangeShapeType="1"/>
          </p:cNvSpPr>
          <p:nvPr/>
        </p:nvSpPr>
        <p:spPr bwMode="auto">
          <a:xfrm>
            <a:off x="2071688"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113" name="Line 17"/>
          <p:cNvSpPr>
            <a:spLocks noChangeShapeType="1"/>
          </p:cNvSpPr>
          <p:nvPr/>
        </p:nvSpPr>
        <p:spPr bwMode="auto">
          <a:xfrm>
            <a:off x="3195638"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115" name="Text Box 19"/>
          <p:cNvSpPr txBox="1">
            <a:spLocks noChangeArrowheads="1"/>
          </p:cNvSpPr>
          <p:nvPr/>
        </p:nvSpPr>
        <p:spPr bwMode="auto">
          <a:xfrm>
            <a:off x="1371600" y="3154363"/>
            <a:ext cx="49847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fr-FR" altLang="fr-FR" sz="800" i="1"/>
              <a:t>Rédacteur</a:t>
            </a:r>
          </a:p>
        </p:txBody>
      </p:sp>
      <p:sp>
        <p:nvSpPr>
          <p:cNvPr id="4116" name="Line 20"/>
          <p:cNvSpPr>
            <a:spLocks noChangeShapeType="1"/>
          </p:cNvSpPr>
          <p:nvPr/>
        </p:nvSpPr>
        <p:spPr bwMode="auto">
          <a:xfrm>
            <a:off x="8134350"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BC3FAA5D-40DB-4002-B28F-31D7FF4885D7}" type="slidenum">
              <a:rPr lang="fr-FR" altLang="fr-FR"/>
              <a:pPr/>
              <a:t>‹N°›</a:t>
            </a:fld>
            <a:endParaRPr lang="fr-FR" altLang="fr-FR"/>
          </a:p>
        </p:txBody>
      </p:sp>
    </p:spTree>
    <p:extLst>
      <p:ext uri="{BB962C8B-B14F-4D97-AF65-F5344CB8AC3E}">
        <p14:creationId xmlns:p14="http://schemas.microsoft.com/office/powerpoint/2010/main" val="4202391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19900" y="736600"/>
            <a:ext cx="1714500" cy="5207000"/>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1676400" y="736600"/>
            <a:ext cx="4991100" cy="520700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5D7CBE69-9019-411A-9A8F-326F4CCDC7B8}" type="slidenum">
              <a:rPr lang="fr-FR" altLang="fr-FR"/>
              <a:pPr/>
              <a:t>‹N°›</a:t>
            </a:fld>
            <a:endParaRPr lang="fr-FR" altLang="fr-FR"/>
          </a:p>
        </p:txBody>
      </p:sp>
    </p:spTree>
    <p:extLst>
      <p:ext uri="{BB962C8B-B14F-4D97-AF65-F5344CB8AC3E}">
        <p14:creationId xmlns:p14="http://schemas.microsoft.com/office/powerpoint/2010/main" val="881597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B4A3A8AF-8F5B-45B1-9A55-94E1C001F2AB}" type="slidenum">
              <a:rPr lang="fr-FR" altLang="fr-FR"/>
              <a:pPr/>
              <a:t>‹N°›</a:t>
            </a:fld>
            <a:endParaRPr lang="fr-FR" altLang="fr-FR"/>
          </a:p>
        </p:txBody>
      </p:sp>
    </p:spTree>
    <p:extLst>
      <p:ext uri="{BB962C8B-B14F-4D97-AF65-F5344CB8AC3E}">
        <p14:creationId xmlns:p14="http://schemas.microsoft.com/office/powerpoint/2010/main" val="2969713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8"/>
            <a:ext cx="7886700" cy="2852737"/>
          </a:xfrm>
        </p:spPr>
        <p:txBody>
          <a:bodyPr/>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lvl1pPr>
              <a:defRPr/>
            </a:lvl1p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25F2BA52-3D80-43A1-AE3F-293AE760F576}" type="slidenum">
              <a:rPr lang="fr-FR" altLang="fr-FR"/>
              <a:pPr/>
              <a:t>‹N°›</a:t>
            </a:fld>
            <a:endParaRPr lang="fr-FR" altLang="fr-FR"/>
          </a:p>
        </p:txBody>
      </p:sp>
    </p:spTree>
    <p:extLst>
      <p:ext uri="{BB962C8B-B14F-4D97-AF65-F5344CB8AC3E}">
        <p14:creationId xmlns:p14="http://schemas.microsoft.com/office/powerpoint/2010/main" val="2516565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1676400" y="1524000"/>
            <a:ext cx="3352800" cy="44196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181600" y="1524000"/>
            <a:ext cx="3352800" cy="44196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r>
              <a:rPr lang="fr-FR" altLang="fr-FR" smtClean="0"/>
              <a:t>15/02/2022</a:t>
            </a:r>
            <a:endParaRPr lang="fr-FR" altLang="fr-FR"/>
          </a:p>
        </p:txBody>
      </p:sp>
      <p:sp>
        <p:nvSpPr>
          <p:cNvPr id="6" name="Espace réservé du pied de page 5"/>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0393A92B-D989-4119-AAFE-EA8E9DC5E848}" type="slidenum">
              <a:rPr lang="fr-FR" altLang="fr-FR"/>
              <a:pPr/>
              <a:t>‹N°›</a:t>
            </a:fld>
            <a:endParaRPr lang="fr-FR" altLang="fr-FR"/>
          </a:p>
        </p:txBody>
      </p:sp>
    </p:spTree>
    <p:extLst>
      <p:ext uri="{BB962C8B-B14F-4D97-AF65-F5344CB8AC3E}">
        <p14:creationId xmlns:p14="http://schemas.microsoft.com/office/powerpoint/2010/main" val="1240373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365125"/>
            <a:ext cx="78867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630238" y="2505075"/>
            <a:ext cx="386873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4629150" y="2505075"/>
            <a:ext cx="38877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r>
              <a:rPr lang="fr-FR" altLang="fr-FR" smtClean="0"/>
              <a:t>15/02/2022</a:t>
            </a:r>
            <a:endParaRPr lang="fr-FR" altLang="fr-FR"/>
          </a:p>
        </p:txBody>
      </p:sp>
      <p:sp>
        <p:nvSpPr>
          <p:cNvPr id="8" name="Espace réservé du pied de page 7"/>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9" name="Espace réservé du numéro de diapositive 8"/>
          <p:cNvSpPr>
            <a:spLocks noGrp="1"/>
          </p:cNvSpPr>
          <p:nvPr>
            <p:ph type="sldNum" sz="quarter" idx="12"/>
          </p:nvPr>
        </p:nvSpPr>
        <p:spPr/>
        <p:txBody>
          <a:bodyPr/>
          <a:lstStyle>
            <a:lvl1pPr>
              <a:defRPr/>
            </a:lvl1pPr>
          </a:lstStyle>
          <a:p>
            <a:fld id="{BA9FB714-95E7-4752-96B9-86496F17FF5B}" type="slidenum">
              <a:rPr lang="fr-FR" altLang="fr-FR"/>
              <a:pPr/>
              <a:t>‹N°›</a:t>
            </a:fld>
            <a:endParaRPr lang="fr-FR" altLang="fr-FR"/>
          </a:p>
        </p:txBody>
      </p:sp>
    </p:spTree>
    <p:extLst>
      <p:ext uri="{BB962C8B-B14F-4D97-AF65-F5344CB8AC3E}">
        <p14:creationId xmlns:p14="http://schemas.microsoft.com/office/powerpoint/2010/main" val="2356905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lvl1pPr>
              <a:defRPr/>
            </a:lvl1pPr>
          </a:lstStyle>
          <a:p>
            <a:r>
              <a:rPr lang="fr-FR" altLang="fr-FR" smtClean="0"/>
              <a:t>15/02/2022</a:t>
            </a:r>
            <a:endParaRPr lang="fr-FR" altLang="fr-FR"/>
          </a:p>
        </p:txBody>
      </p:sp>
      <p:sp>
        <p:nvSpPr>
          <p:cNvPr id="4" name="Espace réservé du pied de page 3"/>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5" name="Espace réservé du numéro de diapositive 4"/>
          <p:cNvSpPr>
            <a:spLocks noGrp="1"/>
          </p:cNvSpPr>
          <p:nvPr>
            <p:ph type="sldNum" sz="quarter" idx="12"/>
          </p:nvPr>
        </p:nvSpPr>
        <p:spPr/>
        <p:txBody>
          <a:bodyPr/>
          <a:lstStyle>
            <a:lvl1pPr>
              <a:defRPr/>
            </a:lvl1pPr>
          </a:lstStyle>
          <a:p>
            <a:fld id="{46AFB5CF-2049-4561-80DB-E56708493AEB}" type="slidenum">
              <a:rPr lang="fr-FR" altLang="fr-FR"/>
              <a:pPr/>
              <a:t>‹N°›</a:t>
            </a:fld>
            <a:endParaRPr lang="fr-FR" altLang="fr-FR"/>
          </a:p>
        </p:txBody>
      </p:sp>
    </p:spTree>
    <p:extLst>
      <p:ext uri="{BB962C8B-B14F-4D97-AF65-F5344CB8AC3E}">
        <p14:creationId xmlns:p14="http://schemas.microsoft.com/office/powerpoint/2010/main" val="817825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r>
              <a:rPr lang="fr-FR" altLang="fr-FR" smtClean="0"/>
              <a:t>15/02/2022</a:t>
            </a:r>
            <a:endParaRPr lang="fr-FR" altLang="fr-FR"/>
          </a:p>
        </p:txBody>
      </p:sp>
      <p:sp>
        <p:nvSpPr>
          <p:cNvPr id="3" name="Espace réservé du pied de page 2"/>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4" name="Espace réservé du numéro de diapositive 3"/>
          <p:cNvSpPr>
            <a:spLocks noGrp="1"/>
          </p:cNvSpPr>
          <p:nvPr>
            <p:ph type="sldNum" sz="quarter" idx="12"/>
          </p:nvPr>
        </p:nvSpPr>
        <p:spPr/>
        <p:txBody>
          <a:bodyPr/>
          <a:lstStyle>
            <a:lvl1pPr>
              <a:defRPr/>
            </a:lvl1pPr>
          </a:lstStyle>
          <a:p>
            <a:fld id="{650DED83-BA83-4D01-8C36-E94E5DC3CEC7}" type="slidenum">
              <a:rPr lang="fr-FR" altLang="fr-FR"/>
              <a:pPr/>
              <a:t>‹N°›</a:t>
            </a:fld>
            <a:endParaRPr lang="fr-FR" altLang="fr-FR"/>
          </a:p>
        </p:txBody>
      </p:sp>
    </p:spTree>
    <p:extLst>
      <p:ext uri="{BB962C8B-B14F-4D97-AF65-F5344CB8AC3E}">
        <p14:creationId xmlns:p14="http://schemas.microsoft.com/office/powerpoint/2010/main" val="3111659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lvl1pPr>
              <a:defRPr/>
            </a:lvl1pPr>
          </a:lstStyle>
          <a:p>
            <a:r>
              <a:rPr lang="fr-FR" altLang="fr-FR" smtClean="0"/>
              <a:t>15/02/2022</a:t>
            </a:r>
            <a:endParaRPr lang="fr-FR" altLang="fr-FR"/>
          </a:p>
        </p:txBody>
      </p:sp>
      <p:sp>
        <p:nvSpPr>
          <p:cNvPr id="6" name="Espace réservé du pied de page 5"/>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0684E96B-82DB-4C21-AAA1-43E9736508B3}" type="slidenum">
              <a:rPr lang="fr-FR" altLang="fr-FR"/>
              <a:pPr/>
              <a:t>‹N°›</a:t>
            </a:fld>
            <a:endParaRPr lang="fr-FR" altLang="fr-FR"/>
          </a:p>
        </p:txBody>
      </p:sp>
    </p:spTree>
    <p:extLst>
      <p:ext uri="{BB962C8B-B14F-4D97-AF65-F5344CB8AC3E}">
        <p14:creationId xmlns:p14="http://schemas.microsoft.com/office/powerpoint/2010/main" val="3450215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lvl1pPr>
              <a:defRPr/>
            </a:lvl1pPr>
          </a:lstStyle>
          <a:p>
            <a:r>
              <a:rPr lang="fr-FR" altLang="fr-FR" smtClean="0"/>
              <a:t>15/02/2022</a:t>
            </a:r>
            <a:endParaRPr lang="fr-FR" altLang="fr-FR"/>
          </a:p>
        </p:txBody>
      </p:sp>
      <p:sp>
        <p:nvSpPr>
          <p:cNvPr id="6" name="Espace réservé du pied de page 5"/>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D142A977-C99F-475E-9AF1-C2DEF08FCB98}" type="slidenum">
              <a:rPr lang="fr-FR" altLang="fr-FR"/>
              <a:pPr/>
              <a:t>‹N°›</a:t>
            </a:fld>
            <a:endParaRPr lang="fr-FR" altLang="fr-FR"/>
          </a:p>
        </p:txBody>
      </p:sp>
    </p:spTree>
    <p:extLst>
      <p:ext uri="{BB962C8B-B14F-4D97-AF65-F5344CB8AC3E}">
        <p14:creationId xmlns:p14="http://schemas.microsoft.com/office/powerpoint/2010/main" val="3019702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76400" y="736600"/>
            <a:ext cx="6858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fr-FR" altLang="fr-FR" smtClean="0"/>
              <a:t>Cliquez pour modifier le style du titre du masque</a:t>
            </a:r>
          </a:p>
        </p:txBody>
      </p:sp>
      <p:sp>
        <p:nvSpPr>
          <p:cNvPr id="1027" name="Rectangle 3"/>
          <p:cNvSpPr>
            <a:spLocks noGrp="1" noChangeArrowheads="1"/>
          </p:cNvSpPr>
          <p:nvPr>
            <p:ph type="body" idx="1"/>
          </p:nvPr>
        </p:nvSpPr>
        <p:spPr bwMode="auto">
          <a:xfrm>
            <a:off x="1676400" y="1524000"/>
            <a:ext cx="68580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fr-FR" altLang="fr-FR" dirty="0" smtClean="0"/>
              <a:t>Cliquez pour modifier les styles du texte du masque</a:t>
            </a:r>
          </a:p>
          <a:p>
            <a:pPr lvl="1"/>
            <a:r>
              <a:rPr lang="fr-FR" altLang="fr-FR" dirty="0" smtClean="0"/>
              <a:t>Deuxième niveau</a:t>
            </a:r>
          </a:p>
          <a:p>
            <a:pPr lvl="2"/>
            <a:r>
              <a:rPr lang="fr-FR" altLang="fr-FR" dirty="0" smtClean="0"/>
              <a:t>Troisième niveau</a:t>
            </a:r>
          </a:p>
          <a:p>
            <a:pPr lvl="3"/>
            <a:r>
              <a:rPr lang="fr-FR" altLang="fr-FR" dirty="0" smtClean="0"/>
              <a:t>Quatrième niveau</a:t>
            </a:r>
          </a:p>
          <a:p>
            <a:pPr lvl="4"/>
            <a:r>
              <a:rPr lang="fr-FR" altLang="fr-FR" dirty="0" smtClean="0"/>
              <a:t>Cinquième niveau</a:t>
            </a:r>
          </a:p>
        </p:txBody>
      </p:sp>
      <p:sp>
        <p:nvSpPr>
          <p:cNvPr id="1028" name="Rectangle 4"/>
          <p:cNvSpPr>
            <a:spLocks noGrp="1" noChangeArrowheads="1"/>
          </p:cNvSpPr>
          <p:nvPr>
            <p:ph type="dt" sz="half" idx="2"/>
          </p:nvPr>
        </p:nvSpPr>
        <p:spPr bwMode="auto">
          <a:xfrm>
            <a:off x="2101850" y="6462713"/>
            <a:ext cx="1060450"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800" i="1"/>
            </a:lvl1pPr>
          </a:lstStyle>
          <a:p>
            <a:r>
              <a:rPr lang="fr-FR" altLang="fr-FR" smtClean="0"/>
              <a:t>15/02/2022</a:t>
            </a:r>
            <a:endParaRPr lang="fr-FR" altLang="fr-FR"/>
          </a:p>
        </p:txBody>
      </p:sp>
      <p:sp>
        <p:nvSpPr>
          <p:cNvPr id="1029" name="Rectangle 5"/>
          <p:cNvSpPr>
            <a:spLocks noGrp="1" noChangeArrowheads="1"/>
          </p:cNvSpPr>
          <p:nvPr>
            <p:ph type="ftr" sz="quarter" idx="3"/>
          </p:nvPr>
        </p:nvSpPr>
        <p:spPr bwMode="auto">
          <a:xfrm>
            <a:off x="4438650" y="6462713"/>
            <a:ext cx="3581400"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defRPr sz="800" i="1"/>
            </a:lvl1pPr>
          </a:lstStyle>
          <a:p>
            <a:r>
              <a:rPr lang="fr-FR" altLang="fr-FR" smtClean="0"/>
              <a:t>Open data - Sensibilisation au RGPD</a:t>
            </a:r>
            <a:endParaRPr lang="fr-FR" altLang="fr-FR"/>
          </a:p>
        </p:txBody>
      </p:sp>
      <p:sp>
        <p:nvSpPr>
          <p:cNvPr id="1030" name="Rectangle 6"/>
          <p:cNvSpPr>
            <a:spLocks noGrp="1" noChangeArrowheads="1"/>
          </p:cNvSpPr>
          <p:nvPr>
            <p:ph type="sldNum" sz="quarter" idx="4"/>
          </p:nvPr>
        </p:nvSpPr>
        <p:spPr bwMode="auto">
          <a:xfrm>
            <a:off x="8186738" y="6362700"/>
            <a:ext cx="381000" cy="19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300" b="1"/>
            </a:lvl1pPr>
          </a:lstStyle>
          <a:p>
            <a:fld id="{AF06BC39-C6AF-411A-9121-1D3EAE9286A2}" type="slidenum">
              <a:rPr lang="fr-FR" altLang="fr-FR"/>
              <a:pPr/>
              <a:t>‹N°›</a:t>
            </a:fld>
            <a:endParaRPr lang="fr-FR" altLang="fr-FR"/>
          </a:p>
        </p:txBody>
      </p:sp>
      <p:sp>
        <p:nvSpPr>
          <p:cNvPr id="1031" name="Line 7"/>
          <p:cNvSpPr>
            <a:spLocks noChangeShapeType="1"/>
          </p:cNvSpPr>
          <p:nvPr/>
        </p:nvSpPr>
        <p:spPr bwMode="auto">
          <a:xfrm>
            <a:off x="1524000" y="0"/>
            <a:ext cx="0" cy="1219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pic>
        <p:nvPicPr>
          <p:cNvPr id="1032" name="Picture 8" descr="D:\Prof\Clients\PLAN CREATIF\Upec (v97-2000)\Charte\Ppt\logo_UPEC_rvb.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04800" y="5943600"/>
            <a:ext cx="1655763" cy="723900"/>
          </a:xfrm>
          <a:prstGeom prst="rect">
            <a:avLst/>
          </a:prstGeom>
          <a:noFill/>
          <a:extLst>
            <a:ext uri="{909E8E84-426E-40DD-AFC4-6F175D3DCCD1}">
              <a14:hiddenFill xmlns:a14="http://schemas.microsoft.com/office/drawing/2010/main">
                <a:solidFill>
                  <a:srgbClr val="FFFFFF"/>
                </a:solidFill>
              </a14:hiddenFill>
            </a:ext>
          </a:extLst>
        </p:spPr>
      </p:pic>
      <p:sp>
        <p:nvSpPr>
          <p:cNvPr id="1034" name="Line 10"/>
          <p:cNvSpPr>
            <a:spLocks noChangeShapeType="1"/>
          </p:cNvSpPr>
          <p:nvPr/>
        </p:nvSpPr>
        <p:spPr bwMode="auto">
          <a:xfrm>
            <a:off x="2071688"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035" name="Line 11"/>
          <p:cNvSpPr>
            <a:spLocks noChangeShapeType="1"/>
          </p:cNvSpPr>
          <p:nvPr/>
        </p:nvSpPr>
        <p:spPr bwMode="auto">
          <a:xfrm>
            <a:off x="3195638"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036" name="Line 12"/>
          <p:cNvSpPr>
            <a:spLocks noChangeShapeType="1"/>
          </p:cNvSpPr>
          <p:nvPr/>
        </p:nvSpPr>
        <p:spPr bwMode="auto">
          <a:xfrm>
            <a:off x="4386263"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038" name="Text Box 14"/>
          <p:cNvSpPr txBox="1">
            <a:spLocks noChangeArrowheads="1"/>
          </p:cNvSpPr>
          <p:nvPr/>
        </p:nvSpPr>
        <p:spPr bwMode="auto">
          <a:xfrm>
            <a:off x="3235325" y="6462713"/>
            <a:ext cx="1112838"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r>
              <a:rPr lang="fr-FR" altLang="fr-FR" sz="800" i="1" dirty="0" smtClean="0"/>
              <a:t>Marie-Hélène Noël</a:t>
            </a:r>
            <a:endParaRPr lang="fr-FR" altLang="fr-FR" sz="800" i="1" dirty="0"/>
          </a:p>
        </p:txBody>
      </p:sp>
      <p:sp>
        <p:nvSpPr>
          <p:cNvPr id="1039" name="Line 15"/>
          <p:cNvSpPr>
            <a:spLocks noChangeShapeType="1"/>
          </p:cNvSpPr>
          <p:nvPr/>
        </p:nvSpPr>
        <p:spPr bwMode="auto">
          <a:xfrm>
            <a:off x="8134350"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pic>
        <p:nvPicPr>
          <p:cNvPr id="1041" name="Picture 17" descr="D:\Prof\Clients\PLAN CREATIF\Upec (v97-2000)\Charte\Ppt\barre_rouge_petite.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102600" y="5524500"/>
            <a:ext cx="1079500" cy="7000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rtl="0" eaLnBrk="1" fontAlgn="base" hangingPunct="1">
        <a:spcBef>
          <a:spcPct val="0"/>
        </a:spcBef>
        <a:spcAft>
          <a:spcPct val="0"/>
        </a:spcAft>
        <a:defRPr sz="1600" b="1" kern="1200">
          <a:solidFill>
            <a:schemeClr val="tx2"/>
          </a:solidFill>
          <a:latin typeface="+mj-lt"/>
          <a:ea typeface="+mj-ea"/>
          <a:cs typeface="+mj-cs"/>
        </a:defRPr>
      </a:lvl1pPr>
      <a:lvl2pPr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2pPr>
      <a:lvl3pPr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3pPr>
      <a:lvl4pPr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4pPr>
      <a:lvl5pPr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5pPr>
      <a:lvl6pPr marL="457200"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6pPr>
      <a:lvl7pPr marL="914400"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7pPr>
      <a:lvl8pPr marL="1371600"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8pPr>
      <a:lvl9pPr marL="1828800"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9pPr>
    </p:titleStyle>
    <p:bodyStyle>
      <a:lvl1pPr algn="l" rtl="0" eaLnBrk="1" fontAlgn="base" hangingPunct="1">
        <a:spcBef>
          <a:spcPct val="100000"/>
        </a:spcBef>
        <a:spcAft>
          <a:spcPct val="0"/>
        </a:spcAft>
        <a:defRPr sz="1400" b="1" kern="1200">
          <a:solidFill>
            <a:schemeClr val="tx1"/>
          </a:solidFill>
          <a:latin typeface="+mn-lt"/>
          <a:ea typeface="+mn-ea"/>
          <a:cs typeface="+mn-cs"/>
        </a:defRPr>
      </a:lvl1pPr>
      <a:lvl2pPr marL="209550" indent="-207963" algn="l" rtl="0" eaLnBrk="1" fontAlgn="base" hangingPunct="1">
        <a:spcBef>
          <a:spcPct val="50000"/>
        </a:spcBef>
        <a:spcAft>
          <a:spcPct val="0"/>
        </a:spcAft>
        <a:buFont typeface="Wingdings" panose="05000000000000000000" pitchFamily="2" charset="2"/>
        <a:buChar char="§"/>
        <a:defRPr sz="1200" kern="1200">
          <a:solidFill>
            <a:schemeClr val="tx1"/>
          </a:solidFill>
          <a:latin typeface="+mn-lt"/>
          <a:ea typeface="+mn-ea"/>
          <a:cs typeface="+mn-cs"/>
        </a:defRPr>
      </a:lvl2pPr>
      <a:lvl3pPr marL="446088" indent="-234950" algn="l" rtl="0" eaLnBrk="1" fontAlgn="base" hangingPunct="1">
        <a:spcBef>
          <a:spcPct val="20000"/>
        </a:spcBef>
        <a:spcAft>
          <a:spcPct val="0"/>
        </a:spcAft>
        <a:buChar char="•"/>
        <a:defRPr sz="1200" kern="1200">
          <a:solidFill>
            <a:schemeClr val="tx1"/>
          </a:solidFill>
          <a:latin typeface="+mn-lt"/>
          <a:ea typeface="+mn-ea"/>
          <a:cs typeface="+mn-cs"/>
        </a:defRPr>
      </a:lvl3pPr>
      <a:lvl4pPr marL="642938" indent="-195263" algn="l" rtl="0" eaLnBrk="1" fontAlgn="base" hangingPunct="1">
        <a:spcBef>
          <a:spcPct val="20000"/>
        </a:spcBef>
        <a:spcAft>
          <a:spcPct val="0"/>
        </a:spcAft>
        <a:buChar char="–"/>
        <a:defRPr sz="1000" kern="1200">
          <a:solidFill>
            <a:schemeClr val="tx1"/>
          </a:solidFill>
          <a:latin typeface="+mn-lt"/>
          <a:ea typeface="+mn-ea"/>
          <a:cs typeface="+mn-cs"/>
        </a:defRPr>
      </a:lvl4pPr>
      <a:lvl5pPr marL="890588" indent="-246063" algn="l" rtl="0" eaLnBrk="1" fontAlgn="base" hangingPunct="1">
        <a:spcBef>
          <a:spcPct val="20000"/>
        </a:spcBef>
        <a:spcAft>
          <a:spcPct val="0"/>
        </a:spcAft>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cnil.fr/fr/lanonymisation-de-donnees-personnelles" TargetMode="External"/><Relationship Id="rId2" Type="http://schemas.openxmlformats.org/officeDocument/2006/relationships/hyperlink" Target="https://www.ouvrirlascience.fr/ouverture-des-donnees-de-recherche-guide-danalyse-du-cadre-juridique-en-france-v2/" TargetMode="External"/><Relationship Id="rId1" Type="http://schemas.openxmlformats.org/officeDocument/2006/relationships/slideLayout" Target="../slideLayouts/slideLayout2.xml"/><Relationship Id="rId5" Type="http://schemas.openxmlformats.org/officeDocument/2006/relationships/hyperlink" Target="https://www.cnil.fr/sites/default/files/atoms/files/guide_open_data.pdf" TargetMode="External"/><Relationship Id="rId4" Type="http://schemas.openxmlformats.org/officeDocument/2006/relationships/hyperlink" Target="https://www.cnil.fr/fr/lanonymisation-des-donnees-un-traitement-cle-pour-lopen-data"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056" name="Group 8"/>
          <p:cNvGrpSpPr>
            <a:grpSpLocks/>
          </p:cNvGrpSpPr>
          <p:nvPr/>
        </p:nvGrpSpPr>
        <p:grpSpPr bwMode="auto">
          <a:xfrm>
            <a:off x="933450" y="1700213"/>
            <a:ext cx="8223250" cy="4852987"/>
            <a:chOff x="588" y="1071"/>
            <a:chExt cx="5180" cy="3057"/>
          </a:xfrm>
        </p:grpSpPr>
        <p:pic>
          <p:nvPicPr>
            <p:cNvPr id="2052" name="Picture 4" descr="D:\Prof\Clients\PLAN CREATIF\Upec (v97-2000)\Charte\Ppt\barre_rouge.png"/>
            <p:cNvPicPr>
              <a:picLocks noChangeAspect="1" noChangeArrowheads="1"/>
            </p:cNvPicPr>
            <p:nvPr/>
          </p:nvPicPr>
          <p:blipFill>
            <a:blip r:embed="rId2" cstate="print">
              <a:extLst>
                <a:ext uri="{28A0092B-C50C-407E-A947-70E740481C1C}">
                  <a14:useLocalDpi xmlns:a14="http://schemas.microsoft.com/office/drawing/2010/main" val="0"/>
                </a:ext>
              </a:extLst>
            </a:blip>
            <a:srcRect r="581"/>
            <a:stretch>
              <a:fillRect/>
            </a:stretch>
          </p:blipFill>
          <p:spPr bwMode="auto">
            <a:xfrm>
              <a:off x="2861" y="2454"/>
              <a:ext cx="2907" cy="1674"/>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D:\Prof\Clients\PLAN CREATIF\Upec (v97-2000)\Charte\Ppt\logo_UPEC_rv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8" y="1071"/>
              <a:ext cx="2052" cy="897"/>
            </a:xfrm>
            <a:prstGeom prst="rect">
              <a:avLst/>
            </a:prstGeom>
            <a:noFill/>
            <a:extLst>
              <a:ext uri="{909E8E84-426E-40DD-AFC4-6F175D3DCCD1}">
                <a14:hiddenFill xmlns:a14="http://schemas.microsoft.com/office/drawing/2010/main">
                  <a:solidFill>
                    <a:srgbClr val="FFFFFF"/>
                  </a:solidFill>
                </a14:hiddenFill>
              </a:ext>
            </a:extLst>
          </p:spPr>
        </p:pic>
        <p:sp>
          <p:nvSpPr>
            <p:cNvPr id="2054" name="Line 6"/>
            <p:cNvSpPr>
              <a:spLocks noChangeShapeType="1"/>
            </p:cNvSpPr>
            <p:nvPr/>
          </p:nvSpPr>
          <p:spPr bwMode="auto">
            <a:xfrm>
              <a:off x="2880" y="1240"/>
              <a:ext cx="0" cy="20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pSp>
      <p:sp>
        <p:nvSpPr>
          <p:cNvPr id="2055" name="Text Box 7"/>
          <p:cNvSpPr txBox="1">
            <a:spLocks noChangeArrowheads="1"/>
          </p:cNvSpPr>
          <p:nvPr/>
        </p:nvSpPr>
        <p:spPr bwMode="auto">
          <a:xfrm>
            <a:off x="4724400" y="2146791"/>
            <a:ext cx="4419600" cy="1692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algn="l"/>
            <a:r>
              <a:rPr lang="fr-FR" altLang="fr-FR" sz="2200" b="1" dirty="0" smtClean="0">
                <a:solidFill>
                  <a:schemeClr val="tx2"/>
                </a:solidFill>
              </a:rPr>
              <a:t>Matinée Science Ouverte :</a:t>
            </a:r>
          </a:p>
          <a:p>
            <a:pPr algn="l"/>
            <a:endParaRPr lang="fr-FR" altLang="fr-FR" sz="2200" b="1" dirty="0" smtClean="0">
              <a:solidFill>
                <a:schemeClr val="tx2"/>
              </a:solidFill>
            </a:endParaRPr>
          </a:p>
          <a:p>
            <a:pPr algn="l"/>
            <a:r>
              <a:rPr lang="fr-FR" altLang="fr-FR" sz="2200" b="1" dirty="0" smtClean="0">
                <a:solidFill>
                  <a:schemeClr val="tx2"/>
                </a:solidFill>
              </a:rPr>
              <a:t>Open data - Sensibilisation à la protection des données personnelles</a:t>
            </a:r>
            <a:endParaRPr lang="fr-FR" altLang="fr-FR" sz="2200" b="1" dirty="0">
              <a:solidFill>
                <a:schemeClr val="tx2"/>
              </a:solidFill>
            </a:endParaRPr>
          </a:p>
        </p:txBody>
      </p:sp>
      <p:sp>
        <p:nvSpPr>
          <p:cNvPr id="2059" name="Line 11"/>
          <p:cNvSpPr>
            <a:spLocks noChangeShapeType="1"/>
          </p:cNvSpPr>
          <p:nvPr/>
        </p:nvSpPr>
        <p:spPr bwMode="auto">
          <a:xfrm>
            <a:off x="2259013"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060" name="Line 12"/>
          <p:cNvSpPr>
            <a:spLocks noChangeShapeType="1"/>
          </p:cNvSpPr>
          <p:nvPr/>
        </p:nvSpPr>
        <p:spPr bwMode="auto">
          <a:xfrm>
            <a:off x="3382963"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062" name="Text Box 14"/>
          <p:cNvSpPr txBox="1">
            <a:spLocks noChangeArrowheads="1"/>
          </p:cNvSpPr>
          <p:nvPr/>
        </p:nvSpPr>
        <p:spPr bwMode="auto">
          <a:xfrm>
            <a:off x="3540125" y="6462713"/>
            <a:ext cx="49847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fr-FR" altLang="fr-FR" sz="800" i="1"/>
              <a:t>Rédacteur</a:t>
            </a:r>
          </a:p>
        </p:txBody>
      </p:sp>
      <p:sp>
        <p:nvSpPr>
          <p:cNvPr id="2" name="Espace réservé de la date 1"/>
          <p:cNvSpPr>
            <a:spLocks noGrp="1"/>
          </p:cNvSpPr>
          <p:nvPr>
            <p:ph type="dt" sz="half" idx="10"/>
          </p:nvPr>
        </p:nvSpPr>
        <p:spPr/>
        <p:txBody>
          <a:bodyPr/>
          <a:lstStyle/>
          <a:p>
            <a:r>
              <a:rPr lang="fr-FR" altLang="fr-FR" smtClean="0"/>
              <a:t>15/02/2022</a:t>
            </a:r>
            <a:endParaRPr lang="fr-FR" altLang="fr-FR"/>
          </a:p>
        </p:txBody>
      </p:sp>
      <p:sp>
        <p:nvSpPr>
          <p:cNvPr id="3" name="Espace réservé du pied de page 2"/>
          <p:cNvSpPr>
            <a:spLocks noGrp="1"/>
          </p:cNvSpPr>
          <p:nvPr>
            <p:ph type="ftr" sz="quarter" idx="11"/>
          </p:nvPr>
        </p:nvSpPr>
        <p:spPr/>
        <p:txBody>
          <a:bodyPr/>
          <a:lstStyle/>
          <a:p>
            <a:r>
              <a:rPr lang="fr-FR" altLang="fr-FR" smtClean="0"/>
              <a:t>Open data - Sensibilisation au RGPD</a:t>
            </a:r>
            <a:endParaRPr lang="fr-FR" altLang="fr-FR"/>
          </a:p>
        </p:txBody>
      </p:sp>
      <p:sp>
        <p:nvSpPr>
          <p:cNvPr id="4" name="Espace réservé du numéro de diapositive 3"/>
          <p:cNvSpPr>
            <a:spLocks noGrp="1"/>
          </p:cNvSpPr>
          <p:nvPr>
            <p:ph type="sldNum" sz="quarter" idx="12"/>
          </p:nvPr>
        </p:nvSpPr>
        <p:spPr/>
        <p:txBody>
          <a:bodyPr/>
          <a:lstStyle/>
          <a:p>
            <a:fld id="{650DED83-BA83-4D01-8C36-E94E5DC3CEC7}" type="slidenum">
              <a:rPr lang="fr-FR" altLang="fr-FR" smtClean="0"/>
              <a:pPr/>
              <a:t>1</a:t>
            </a:fld>
            <a:endParaRPr lang="fr-FR" alt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82955" y="260648"/>
            <a:ext cx="6858000" cy="533400"/>
          </a:xfrm>
        </p:spPr>
        <p:txBody>
          <a:bodyPr/>
          <a:lstStyle/>
          <a:p>
            <a:r>
              <a:rPr lang="fr-FR" sz="2000" dirty="0" smtClean="0"/>
              <a:t>Dans quels cas peut-on communiquer ou réutiliser des données personnelles ?</a:t>
            </a:r>
            <a:endParaRPr lang="fr-FR" sz="2000" dirty="0"/>
          </a:p>
        </p:txBody>
      </p:sp>
      <p:sp>
        <p:nvSpPr>
          <p:cNvPr id="3" name="Espace réservé du contenu 2"/>
          <p:cNvSpPr>
            <a:spLocks noGrp="1"/>
          </p:cNvSpPr>
          <p:nvPr>
            <p:ph idx="1"/>
          </p:nvPr>
        </p:nvSpPr>
        <p:spPr>
          <a:xfrm>
            <a:off x="1678426" y="1556792"/>
            <a:ext cx="6858000" cy="4419600"/>
          </a:xfrm>
        </p:spPr>
        <p:txBody>
          <a:bodyPr/>
          <a:lstStyle/>
          <a:p>
            <a:r>
              <a:rPr lang="fr-FR" dirty="0" smtClean="0"/>
              <a:t>Prérequis : Formalités CNIL faites préalablement</a:t>
            </a:r>
          </a:p>
          <a:p>
            <a:r>
              <a:rPr lang="fr-FR" dirty="0" smtClean="0"/>
              <a:t>Données à caractère personnel </a:t>
            </a:r>
            <a:r>
              <a:rPr lang="fr-FR" u="sng" dirty="0" smtClean="0"/>
              <a:t>non communicables, non réutilisables </a:t>
            </a:r>
          </a:p>
          <a:p>
            <a:r>
              <a:rPr lang="fr-FR" dirty="0" smtClean="0">
                <a:solidFill>
                  <a:srgbClr val="FF0000"/>
                </a:solidFill>
              </a:rPr>
              <a:t>Sauf si </a:t>
            </a:r>
            <a:r>
              <a:rPr lang="fr-FR" dirty="0" smtClean="0"/>
              <a:t>une des trois conditions suivantes est remplie :</a:t>
            </a:r>
          </a:p>
          <a:p>
            <a:pPr marL="495300" lvl="1" indent="-285750">
              <a:spcBef>
                <a:spcPts val="1200"/>
              </a:spcBef>
              <a:buFont typeface="Arial" panose="020B0604020202020204" pitchFamily="34" charset="0"/>
              <a:buChar char="•"/>
            </a:pPr>
            <a:r>
              <a:rPr lang="fr-FR" sz="1400" dirty="0">
                <a:solidFill>
                  <a:srgbClr val="FF0000"/>
                </a:solidFill>
              </a:rPr>
              <a:t>le consentement des personnes concernées a été recueilli </a:t>
            </a:r>
            <a:r>
              <a:rPr lang="fr-FR" sz="1400" dirty="0"/>
              <a:t>après leur bonne information sur la finalité et les modalités de la communication ou de la réutilisation des données les </a:t>
            </a:r>
            <a:r>
              <a:rPr lang="fr-FR" sz="1400" dirty="0" smtClean="0"/>
              <a:t>concernant,</a:t>
            </a:r>
          </a:p>
          <a:p>
            <a:pPr marL="495300" lvl="1" indent="-285750">
              <a:spcBef>
                <a:spcPts val="1200"/>
              </a:spcBef>
              <a:buFont typeface="Arial" panose="020B0604020202020204" pitchFamily="34" charset="0"/>
              <a:buChar char="•"/>
            </a:pPr>
            <a:r>
              <a:rPr lang="fr-FR" sz="1400" dirty="0" smtClean="0">
                <a:solidFill>
                  <a:srgbClr val="FF0000"/>
                </a:solidFill>
              </a:rPr>
              <a:t>Les données ont été anonymisées </a:t>
            </a:r>
            <a:r>
              <a:rPr lang="fr-FR" sz="1400" dirty="0" smtClean="0"/>
              <a:t>(c’est-à-dire deviennent non identifiantes) =&gt; On ne peut pas remonter à la personne physique,</a:t>
            </a:r>
          </a:p>
          <a:p>
            <a:pPr marL="495300" lvl="1" indent="-285750">
              <a:spcBef>
                <a:spcPts val="1200"/>
              </a:spcBef>
              <a:buFont typeface="Arial" panose="020B0604020202020204" pitchFamily="34" charset="0"/>
              <a:buChar char="•"/>
            </a:pPr>
            <a:r>
              <a:rPr lang="fr-FR" sz="1400" dirty="0"/>
              <a:t>la réutilisation est </a:t>
            </a:r>
            <a:r>
              <a:rPr lang="fr-FR" sz="1400" dirty="0">
                <a:solidFill>
                  <a:srgbClr val="FF0000"/>
                </a:solidFill>
              </a:rPr>
              <a:t>autorisée par un texte législatif ou </a:t>
            </a:r>
            <a:r>
              <a:rPr lang="fr-FR" sz="1400" dirty="0" smtClean="0">
                <a:solidFill>
                  <a:srgbClr val="FF0000"/>
                </a:solidFill>
              </a:rPr>
              <a:t>réglementaire</a:t>
            </a:r>
            <a:r>
              <a:rPr lang="fr-FR" sz="1400" dirty="0" smtClean="0"/>
              <a:t>.</a:t>
            </a:r>
          </a:p>
          <a:p>
            <a:pPr marL="495300" lvl="1" indent="-285750">
              <a:buFont typeface="Arial" panose="020B0604020202020204" pitchFamily="34" charset="0"/>
              <a:buChar char="•"/>
            </a:pPr>
            <a:endParaRPr lang="fr-FR"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dirty="0"/>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10</a:t>
            </a:fld>
            <a:endParaRPr lang="fr-FR" altLang="fr-FR"/>
          </a:p>
        </p:txBody>
      </p:sp>
    </p:spTree>
    <p:extLst>
      <p:ext uri="{BB962C8B-B14F-4D97-AF65-F5344CB8AC3E}">
        <p14:creationId xmlns:p14="http://schemas.microsoft.com/office/powerpoint/2010/main" val="1264723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188640"/>
            <a:ext cx="6858000" cy="533400"/>
          </a:xfrm>
        </p:spPr>
        <p:txBody>
          <a:bodyPr/>
          <a:lstStyle/>
          <a:p>
            <a:r>
              <a:rPr lang="fr-FR" sz="2000" dirty="0" smtClean="0"/>
              <a:t>Anonymisation ou Pseudonymisation ?</a:t>
            </a:r>
            <a:endParaRPr lang="fr-FR" sz="2000" dirty="0"/>
          </a:p>
        </p:txBody>
      </p:sp>
      <p:sp>
        <p:nvSpPr>
          <p:cNvPr id="3" name="Espace réservé du contenu 2"/>
          <p:cNvSpPr>
            <a:spLocks noGrp="1"/>
          </p:cNvSpPr>
          <p:nvPr>
            <p:ph idx="1"/>
          </p:nvPr>
        </p:nvSpPr>
        <p:spPr>
          <a:xfrm>
            <a:off x="1619805" y="1361187"/>
            <a:ext cx="6858000" cy="4419600"/>
          </a:xfrm>
        </p:spPr>
        <p:txBody>
          <a:bodyPr/>
          <a:lstStyle/>
          <a:p>
            <a:r>
              <a:rPr lang="fr-FR" dirty="0" smtClean="0">
                <a:solidFill>
                  <a:srgbClr val="FF0000"/>
                </a:solidFill>
              </a:rPr>
              <a:t>Anonymisation : </a:t>
            </a:r>
            <a:r>
              <a:rPr lang="fr-FR" b="0" dirty="0" smtClean="0">
                <a:solidFill>
                  <a:srgbClr val="FF0000"/>
                </a:solidFill>
              </a:rPr>
              <a:t>Processus qui doit rendre impossible l’identification ou la ré-identification des personnes, même en opérant des croisements avec d’autres données</a:t>
            </a:r>
          </a:p>
          <a:p>
            <a:pPr marL="285750" indent="-285750">
              <a:spcBef>
                <a:spcPts val="1200"/>
              </a:spcBef>
              <a:buFont typeface="Wingdings" panose="05000000000000000000" pitchFamily="2" charset="2"/>
              <a:buChar char="Ø"/>
            </a:pPr>
            <a:r>
              <a:rPr lang="fr-FR" dirty="0"/>
              <a:t>Perte d’informations </a:t>
            </a:r>
            <a:r>
              <a:rPr lang="fr-FR" b="0" dirty="0"/>
              <a:t>: généralisation et transformation des données</a:t>
            </a:r>
          </a:p>
          <a:p>
            <a:pPr marL="285750" indent="-285750">
              <a:spcBef>
                <a:spcPts val="1200"/>
              </a:spcBef>
              <a:buFont typeface="Wingdings" panose="05000000000000000000" pitchFamily="2" charset="2"/>
              <a:buChar char="Ø"/>
            </a:pPr>
            <a:r>
              <a:rPr lang="fr-FR" b="0" dirty="0" smtClean="0"/>
              <a:t>Exploitation future limitée à certains types d’utilisation =&gt; </a:t>
            </a:r>
            <a:r>
              <a:rPr lang="fr-FR" dirty="0" smtClean="0"/>
              <a:t>A prendre en compte dès le début du projet.</a:t>
            </a:r>
          </a:p>
          <a:p>
            <a:pPr marL="285750" indent="-285750">
              <a:spcBef>
                <a:spcPts val="1200"/>
              </a:spcBef>
              <a:buFont typeface="Wingdings" panose="05000000000000000000" pitchFamily="2" charset="2"/>
              <a:buChar char="Ø"/>
            </a:pPr>
            <a:r>
              <a:rPr lang="fr-FR" b="0" dirty="0" smtClean="0"/>
              <a:t>Données anonymisées : </a:t>
            </a:r>
            <a:r>
              <a:rPr lang="fr-FR" dirty="0" smtClean="0"/>
              <a:t>Ne sont plus soumis au RGPD</a:t>
            </a:r>
          </a:p>
          <a:p>
            <a:r>
              <a:rPr lang="fr-FR" dirty="0" smtClean="0">
                <a:solidFill>
                  <a:srgbClr val="FF0000"/>
                </a:solidFill>
              </a:rPr>
              <a:t>Pseudonymisation : </a:t>
            </a:r>
            <a:r>
              <a:rPr lang="fr-FR" b="0" dirty="0" smtClean="0">
                <a:solidFill>
                  <a:srgbClr val="FF0000"/>
                </a:solidFill>
              </a:rPr>
              <a:t>Processus réversible réalisé </a:t>
            </a:r>
            <a:r>
              <a:rPr lang="fr-FR" b="0" dirty="0">
                <a:solidFill>
                  <a:srgbClr val="FF0000"/>
                </a:solidFill>
              </a:rPr>
              <a:t>de manière à ce qu'on ne puisse plus attribuer les données à une personne physique identifiée sans information </a:t>
            </a:r>
            <a:r>
              <a:rPr lang="fr-FR" b="0" dirty="0" smtClean="0">
                <a:solidFill>
                  <a:srgbClr val="FF0000"/>
                </a:solidFill>
              </a:rPr>
              <a:t>supplémentaire.</a:t>
            </a:r>
          </a:p>
          <a:p>
            <a:r>
              <a:rPr lang="fr-FR" b="0" i="1" dirty="0" smtClean="0"/>
              <a:t>En </a:t>
            </a:r>
            <a:r>
              <a:rPr lang="fr-FR" b="0" i="1" dirty="0"/>
              <a:t>pratique, </a:t>
            </a:r>
            <a:r>
              <a:rPr lang="fr-FR" b="0" i="1" dirty="0" smtClean="0"/>
              <a:t>remplacement des </a:t>
            </a:r>
            <a:r>
              <a:rPr lang="fr-FR" b="0" i="1" dirty="0"/>
              <a:t>données directement identifiantes (nom, prénom, etc.) d’un jeu de données par des données indirectement identifiantes (alias, numéro séquentiel, etc.). </a:t>
            </a:r>
            <a:endParaRPr lang="fr-FR" b="0" i="1" dirty="0" smtClean="0"/>
          </a:p>
          <a:p>
            <a:pPr marL="285750" indent="-285750">
              <a:spcBef>
                <a:spcPts val="1200"/>
              </a:spcBef>
              <a:buFont typeface="Wingdings" panose="05000000000000000000" pitchFamily="2" charset="2"/>
              <a:buChar char="Ø"/>
            </a:pPr>
            <a:r>
              <a:rPr lang="fr-FR" b="0" dirty="0" smtClean="0"/>
              <a:t>Est </a:t>
            </a:r>
            <a:r>
              <a:rPr lang="fr-FR" b="0" dirty="0"/>
              <a:t>un traitement de données personnelles </a:t>
            </a:r>
            <a:endParaRPr lang="fr-FR" b="0" dirty="0" smtClean="0"/>
          </a:p>
          <a:p>
            <a:pPr marL="285750" indent="-285750">
              <a:spcBef>
                <a:spcPts val="1200"/>
              </a:spcBef>
              <a:buFont typeface="Wingdings" panose="05000000000000000000" pitchFamily="2" charset="2"/>
              <a:buChar char="Ø"/>
            </a:pPr>
            <a:r>
              <a:rPr lang="fr-FR" b="0" dirty="0" smtClean="0"/>
              <a:t>Données pseudonymisées </a:t>
            </a:r>
            <a:r>
              <a:rPr lang="fr-FR" dirty="0" smtClean="0"/>
              <a:t>: Le RGPD s’applique</a:t>
            </a:r>
          </a:p>
          <a:p>
            <a:endParaRPr lang="fr-FR"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11</a:t>
            </a:fld>
            <a:endParaRPr lang="fr-FR" altLang="fr-FR"/>
          </a:p>
        </p:txBody>
      </p:sp>
    </p:spTree>
    <p:extLst>
      <p:ext uri="{BB962C8B-B14F-4D97-AF65-F5344CB8AC3E}">
        <p14:creationId xmlns:p14="http://schemas.microsoft.com/office/powerpoint/2010/main" val="2206512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6400" y="116632"/>
            <a:ext cx="6858000" cy="533400"/>
          </a:xfrm>
        </p:spPr>
        <p:txBody>
          <a:bodyPr/>
          <a:lstStyle/>
          <a:p>
            <a:r>
              <a:rPr lang="fr-FR" sz="2000" dirty="0" smtClean="0"/>
              <a:t>Anonymisation : comment procéder ?</a:t>
            </a:r>
            <a:endParaRPr lang="fr-FR" sz="2000" dirty="0"/>
          </a:p>
        </p:txBody>
      </p:sp>
      <p:sp>
        <p:nvSpPr>
          <p:cNvPr id="3" name="Espace réservé du contenu 2"/>
          <p:cNvSpPr>
            <a:spLocks noGrp="1"/>
          </p:cNvSpPr>
          <p:nvPr>
            <p:ph idx="1"/>
          </p:nvPr>
        </p:nvSpPr>
        <p:spPr>
          <a:xfrm>
            <a:off x="1547664" y="1700808"/>
            <a:ext cx="7596336" cy="4419600"/>
          </a:xfrm>
        </p:spPr>
        <p:txBody>
          <a:bodyPr/>
          <a:lstStyle/>
          <a:p>
            <a:r>
              <a:rPr lang="fr-FR" b="0" dirty="0" smtClean="0"/>
              <a:t>Pour élaborer un processus d’anonymisation pertinent, il faut, </a:t>
            </a:r>
            <a:r>
              <a:rPr lang="fr-FR" b="0" dirty="0" smtClean="0">
                <a:solidFill>
                  <a:srgbClr val="FF0000"/>
                </a:solidFill>
              </a:rPr>
              <a:t>en prérequis</a:t>
            </a:r>
            <a:r>
              <a:rPr lang="fr-FR" b="0" dirty="0" smtClean="0"/>
              <a:t>: </a:t>
            </a:r>
          </a:p>
          <a:p>
            <a:endParaRPr lang="fr-FR" sz="900" b="0" dirty="0" smtClean="0"/>
          </a:p>
          <a:p>
            <a:pPr marL="495300" lvl="1" indent="-285750">
              <a:buFont typeface="Arial" panose="020B0604020202020204" pitchFamily="34" charset="0"/>
              <a:buChar char="•"/>
            </a:pPr>
            <a:r>
              <a:rPr lang="fr-FR" sz="1400" b="1" dirty="0" smtClean="0"/>
              <a:t>identifier les informations à conserver</a:t>
            </a:r>
            <a:r>
              <a:rPr lang="fr-FR" sz="1400" dirty="0" smtClean="0"/>
              <a:t> </a:t>
            </a:r>
            <a:r>
              <a:rPr lang="fr-FR" sz="1400" b="0" dirty="0" smtClean="0"/>
              <a:t>selon leur pertinence.</a:t>
            </a:r>
          </a:p>
          <a:p>
            <a:pPr marL="495300" lvl="1" indent="-285750">
              <a:buFont typeface="Arial" panose="020B0604020202020204" pitchFamily="34" charset="0"/>
              <a:buChar char="•"/>
            </a:pPr>
            <a:r>
              <a:rPr lang="fr-FR" sz="1400" b="1" dirty="0" smtClean="0"/>
              <a:t>supprimer </a:t>
            </a:r>
            <a:r>
              <a:rPr lang="fr-FR" sz="1400" b="1" dirty="0"/>
              <a:t>les </a:t>
            </a:r>
            <a:r>
              <a:rPr lang="fr-FR" sz="1400" b="1" dirty="0" smtClean="0"/>
              <a:t>données directement identifiantes </a:t>
            </a:r>
            <a:r>
              <a:rPr lang="fr-FR" sz="1400" b="1" dirty="0"/>
              <a:t>ainsi que les valeurs rares</a:t>
            </a:r>
            <a:r>
              <a:rPr lang="fr-FR" sz="1400" dirty="0"/>
              <a:t> </a:t>
            </a:r>
            <a:r>
              <a:rPr lang="fr-FR" sz="1400" b="0" dirty="0"/>
              <a:t>qui pourraient permettre </a:t>
            </a:r>
            <a:r>
              <a:rPr lang="fr-FR" sz="1400" b="0" dirty="0" smtClean="0"/>
              <a:t>une </a:t>
            </a:r>
            <a:r>
              <a:rPr lang="fr-FR" sz="1400" b="0" dirty="0"/>
              <a:t>ré-identification aisée des personnes </a:t>
            </a:r>
            <a:endParaRPr lang="fr-FR" sz="1400" b="0" dirty="0" smtClean="0"/>
          </a:p>
          <a:p>
            <a:pPr marL="495300" lvl="1" indent="-285750">
              <a:buFont typeface="Arial" panose="020B0604020202020204" pitchFamily="34" charset="0"/>
              <a:buChar char="•"/>
            </a:pPr>
            <a:r>
              <a:rPr lang="fr-FR" sz="1400" b="1" dirty="0" smtClean="0"/>
              <a:t>distinguer </a:t>
            </a:r>
            <a:r>
              <a:rPr lang="fr-FR" sz="1400" b="1" dirty="0"/>
              <a:t>les informations importantes </a:t>
            </a:r>
            <a:r>
              <a:rPr lang="fr-FR" sz="1400" dirty="0"/>
              <a:t>des informations secondaires ou </a:t>
            </a:r>
            <a:r>
              <a:rPr lang="fr-FR" sz="1400" dirty="0" smtClean="0"/>
              <a:t>inutiles</a:t>
            </a:r>
            <a:r>
              <a:rPr lang="fr-FR" sz="1400" dirty="0"/>
              <a:t> ;</a:t>
            </a:r>
          </a:p>
          <a:p>
            <a:pPr marL="495300" lvl="1" indent="-285750">
              <a:buFont typeface="Arial" panose="020B0604020202020204" pitchFamily="34" charset="0"/>
              <a:buChar char="•"/>
            </a:pPr>
            <a:r>
              <a:rPr lang="fr-FR" sz="1400" b="1" dirty="0" smtClean="0"/>
              <a:t>définir </a:t>
            </a:r>
            <a:r>
              <a:rPr lang="fr-FR" sz="1400" b="1" dirty="0"/>
              <a:t>la </a:t>
            </a:r>
            <a:r>
              <a:rPr lang="fr-FR" sz="1400" b="1" dirty="0" smtClean="0"/>
              <a:t>précision acceptable </a:t>
            </a:r>
            <a:r>
              <a:rPr lang="fr-FR" sz="1400" b="0" dirty="0"/>
              <a:t>pour </a:t>
            </a:r>
            <a:r>
              <a:rPr lang="fr-FR" sz="1400" b="0" dirty="0" smtClean="0"/>
              <a:t>chaque information conservée</a:t>
            </a:r>
          </a:p>
          <a:p>
            <a:pPr marL="285750" indent="-285750">
              <a:lnSpc>
                <a:spcPts val="1800"/>
              </a:lnSpc>
              <a:buFont typeface="Wingdings" panose="05000000000000000000" pitchFamily="2" charset="2"/>
              <a:buChar char="Ø"/>
            </a:pPr>
            <a:endParaRPr lang="fr-FR" b="0" dirty="0" smtClean="0"/>
          </a:p>
          <a:p>
            <a:pPr marL="285750" indent="-285750">
              <a:lnSpc>
                <a:spcPts val="1800"/>
              </a:lnSpc>
              <a:buFont typeface="Wingdings" panose="05000000000000000000" pitchFamily="2" charset="2"/>
              <a:buChar char="Ø"/>
            </a:pPr>
            <a:r>
              <a:rPr lang="fr-FR" dirty="0" smtClean="0"/>
              <a:t>Travail préliminaire indispensable pour définir les techniques d’anonymisation à mettre en place</a:t>
            </a:r>
            <a:endParaRPr lang="fr-FR" dirty="0"/>
          </a:p>
          <a:p>
            <a:pPr marL="285750" indent="-285750">
              <a:buFont typeface="Wingdings" panose="05000000000000000000" pitchFamily="2" charset="2"/>
              <a:buChar char="Ø"/>
            </a:pPr>
            <a:r>
              <a:rPr lang="fr-FR" dirty="0" smtClean="0">
                <a:solidFill>
                  <a:srgbClr val="FF0000"/>
                </a:solidFill>
              </a:rPr>
              <a:t>CONTACTER LE DPO DE VOTRE ETABLISSEMENT</a:t>
            </a:r>
            <a:endParaRPr lang="fr-FR" dirty="0">
              <a:solidFill>
                <a:srgbClr val="FF0000"/>
              </a:solidFill>
            </a:endParaRPr>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12</a:t>
            </a:fld>
            <a:endParaRPr lang="fr-FR" altLang="fr-FR"/>
          </a:p>
        </p:txBody>
      </p:sp>
    </p:spTree>
    <p:extLst>
      <p:ext uri="{BB962C8B-B14F-4D97-AF65-F5344CB8AC3E}">
        <p14:creationId xmlns:p14="http://schemas.microsoft.com/office/powerpoint/2010/main" val="2257913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animEffect transition="in" filter="fade">
                                      <p:cBhvr>
                                        <p:cTn id="1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5130" y="188640"/>
            <a:ext cx="6858000" cy="533400"/>
          </a:xfrm>
        </p:spPr>
        <p:txBody>
          <a:bodyPr/>
          <a:lstStyle/>
          <a:p>
            <a:r>
              <a:rPr lang="fr-FR" sz="2000" dirty="0" smtClean="0"/>
              <a:t>Comment vérifier son anonymisation ?</a:t>
            </a:r>
            <a:endParaRPr lang="fr-FR" sz="2000" dirty="0"/>
          </a:p>
        </p:txBody>
      </p:sp>
      <p:sp>
        <p:nvSpPr>
          <p:cNvPr id="3" name="Espace réservé du contenu 2"/>
          <p:cNvSpPr>
            <a:spLocks noGrp="1"/>
          </p:cNvSpPr>
          <p:nvPr>
            <p:ph idx="1"/>
          </p:nvPr>
        </p:nvSpPr>
        <p:spPr>
          <a:xfrm>
            <a:off x="1519238" y="1196752"/>
            <a:ext cx="6858000" cy="4419600"/>
          </a:xfrm>
        </p:spPr>
        <p:txBody>
          <a:bodyPr/>
          <a:lstStyle/>
          <a:p>
            <a:r>
              <a:rPr lang="fr-FR" b="0" dirty="0" smtClean="0"/>
              <a:t>Trois critères pour vérifier son anonymisation :</a:t>
            </a:r>
            <a:endParaRPr lang="fr-FR" b="0" dirty="0"/>
          </a:p>
          <a:p>
            <a:pPr marL="285750" indent="-285750">
              <a:buFont typeface="Arial" panose="020B0604020202020204" pitchFamily="34" charset="0"/>
              <a:buChar char="•"/>
            </a:pPr>
            <a:r>
              <a:rPr lang="fr-FR" b="0" dirty="0"/>
              <a:t>l’individualisation : </a:t>
            </a:r>
            <a:r>
              <a:rPr lang="fr-FR" b="0" dirty="0" smtClean="0"/>
              <a:t>est-il toujours possible </a:t>
            </a:r>
            <a:r>
              <a:rPr lang="fr-FR" b="0" dirty="0"/>
              <a:t>d’isoler un individu dans le jeu de </a:t>
            </a:r>
            <a:r>
              <a:rPr lang="fr-FR" b="0" dirty="0" smtClean="0"/>
              <a:t>données ?</a:t>
            </a:r>
            <a:endParaRPr lang="fr-FR" b="0" dirty="0"/>
          </a:p>
          <a:p>
            <a:r>
              <a:rPr lang="fr-FR" sz="1200" b="0" i="1" dirty="0"/>
              <a:t>Exemple : </a:t>
            </a:r>
            <a:r>
              <a:rPr lang="fr-FR" sz="1200" b="0" i="1" dirty="0" smtClean="0"/>
              <a:t>Base </a:t>
            </a:r>
            <a:r>
              <a:rPr lang="fr-FR" sz="1200" b="0" i="1" dirty="0"/>
              <a:t>de données de CV où seuls les nom et prénoms d’une personne auront été remplacés par un numéro (qui ne correspond qu’à elle) permet d’individualiser cette personne. Dans ce cas, cette base de données est considérée comme </a:t>
            </a:r>
            <a:r>
              <a:rPr lang="fr-FR" sz="1200" b="0" i="1" dirty="0" err="1"/>
              <a:t>pseudonymisée</a:t>
            </a:r>
            <a:r>
              <a:rPr lang="fr-FR" sz="1200" b="0" i="1" dirty="0"/>
              <a:t> et non comme </a:t>
            </a:r>
            <a:r>
              <a:rPr lang="fr-FR" sz="1200" b="0" i="1" dirty="0" err="1"/>
              <a:t>anonymisée</a:t>
            </a:r>
            <a:r>
              <a:rPr lang="fr-FR" sz="1200" i="1" dirty="0"/>
              <a:t>. </a:t>
            </a:r>
            <a:endParaRPr lang="fr-FR" sz="1200" dirty="0"/>
          </a:p>
          <a:p>
            <a:pPr marL="285750" indent="-285750">
              <a:buFont typeface="Arial" panose="020B0604020202020204" pitchFamily="34" charset="0"/>
              <a:buChar char="•"/>
            </a:pPr>
            <a:r>
              <a:rPr lang="fr-FR" b="0" dirty="0"/>
              <a:t>la corrélation : </a:t>
            </a:r>
            <a:r>
              <a:rPr lang="fr-FR" b="0" dirty="0" smtClean="0"/>
              <a:t>est-il possible de </a:t>
            </a:r>
            <a:r>
              <a:rPr lang="fr-FR" b="0" dirty="0"/>
              <a:t>relier entre eux des ensembles de données distincts concernant un même </a:t>
            </a:r>
            <a:r>
              <a:rPr lang="fr-FR" b="0" dirty="0" smtClean="0"/>
              <a:t>individu ?</a:t>
            </a:r>
            <a:endParaRPr lang="fr-FR" b="0" dirty="0"/>
          </a:p>
          <a:p>
            <a:r>
              <a:rPr lang="fr-FR" sz="1200" b="0" i="1" dirty="0"/>
              <a:t>Exemple : </a:t>
            </a:r>
            <a:r>
              <a:rPr lang="fr-FR" sz="1200" b="0" i="1" dirty="0" smtClean="0"/>
              <a:t>Base </a:t>
            </a:r>
            <a:r>
              <a:rPr lang="fr-FR" sz="1200" b="0" i="1" dirty="0"/>
              <a:t>de données cartographique renseignant les adresses de domiciles de particuliers ne peut </a:t>
            </a:r>
            <a:r>
              <a:rPr lang="fr-FR" sz="1200" b="0" i="1" dirty="0" smtClean="0"/>
              <a:t>pas être </a:t>
            </a:r>
            <a:r>
              <a:rPr lang="fr-FR" sz="1200" b="0" i="1" dirty="0"/>
              <a:t>considérée comme anonyme si d’autres bases de données, existantes par ailleurs, contiennent ces mêmes adresses avec d’autres données permettant d’identifier les individus.</a:t>
            </a:r>
            <a:endParaRPr lang="fr-FR" sz="1200" b="0" dirty="0"/>
          </a:p>
          <a:p>
            <a:pPr marL="285750" indent="-285750">
              <a:buFont typeface="Arial" panose="020B0604020202020204" pitchFamily="34" charset="0"/>
              <a:buChar char="•"/>
            </a:pPr>
            <a:r>
              <a:rPr lang="fr-FR" b="0" dirty="0"/>
              <a:t>l’inférence : est-il possible de </a:t>
            </a:r>
            <a:r>
              <a:rPr lang="fr-FR" b="0" dirty="0" smtClean="0"/>
              <a:t>déduire</a:t>
            </a:r>
            <a:r>
              <a:rPr lang="fr-FR" b="0" dirty="0"/>
              <a:t>, de façon quasi certaine, de nouvelles informations sur un </a:t>
            </a:r>
            <a:r>
              <a:rPr lang="fr-FR" b="0" dirty="0" smtClean="0"/>
              <a:t>individu ?</a:t>
            </a:r>
            <a:endParaRPr lang="fr-FR" b="0" dirty="0"/>
          </a:p>
          <a:p>
            <a:r>
              <a:rPr lang="fr-FR" sz="1200" b="0" i="1" dirty="0" smtClean="0"/>
              <a:t>Exemple :</a:t>
            </a:r>
            <a:r>
              <a:rPr lang="fr-FR" sz="1200" b="0" i="1" dirty="0"/>
              <a:t> </a:t>
            </a:r>
            <a:r>
              <a:rPr lang="fr-FR" sz="1200" b="0" i="1" dirty="0" smtClean="0"/>
              <a:t>Tous </a:t>
            </a:r>
            <a:r>
              <a:rPr lang="fr-FR" sz="1200" b="0" i="1" dirty="0"/>
              <a:t>les hommes ayant entre 20 et 25 ans qui ont répondu </a:t>
            </a:r>
            <a:r>
              <a:rPr lang="fr-FR" sz="1200" b="0" i="1" dirty="0" smtClean="0"/>
              <a:t>à un questionnaire sont </a:t>
            </a:r>
            <a:r>
              <a:rPr lang="fr-FR" sz="1200" b="0" i="1" dirty="0"/>
              <a:t>non imposables, il sera possible de déduire, si on sait que M. X, homme âgé de 24 ans, a répondu au questionnaire, que ce dernier est non imposable.</a:t>
            </a:r>
          </a:p>
        </p:txBody>
      </p:sp>
      <p:sp>
        <p:nvSpPr>
          <p:cNvPr id="4" name="Espace réservé de la date 3"/>
          <p:cNvSpPr>
            <a:spLocks noGrp="1"/>
          </p:cNvSpPr>
          <p:nvPr>
            <p:ph type="dt" sz="half" idx="10"/>
          </p:nvPr>
        </p:nvSpPr>
        <p:spPr/>
        <p:txBody>
          <a:bodyPr/>
          <a:lstStyle/>
          <a:p>
            <a:r>
              <a:rPr lang="fr-FR" altLang="fr-FR" dirty="0" smtClean="0"/>
              <a:t>15/02/2022</a:t>
            </a:r>
            <a:endParaRPr lang="fr-FR" altLang="fr-FR" dirty="0"/>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13</a:t>
            </a:fld>
            <a:endParaRPr lang="fr-FR" altLang="fr-FR"/>
          </a:p>
        </p:txBody>
      </p:sp>
    </p:spTree>
    <p:extLst>
      <p:ext uri="{BB962C8B-B14F-4D97-AF65-F5344CB8AC3E}">
        <p14:creationId xmlns:p14="http://schemas.microsoft.com/office/powerpoint/2010/main" val="748574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188640"/>
            <a:ext cx="6858000" cy="533400"/>
          </a:xfrm>
        </p:spPr>
        <p:txBody>
          <a:bodyPr/>
          <a:lstStyle/>
          <a:p>
            <a:r>
              <a:rPr lang="fr-FR" sz="2000" dirty="0" smtClean="0"/>
              <a:t>Quel est l’intérêt de la pseudonymisation ?</a:t>
            </a:r>
            <a:endParaRPr lang="fr-FR" sz="2000" dirty="0"/>
          </a:p>
        </p:txBody>
      </p:sp>
      <p:sp>
        <p:nvSpPr>
          <p:cNvPr id="3" name="Espace réservé du contenu 2"/>
          <p:cNvSpPr>
            <a:spLocks noGrp="1"/>
          </p:cNvSpPr>
          <p:nvPr>
            <p:ph idx="1"/>
          </p:nvPr>
        </p:nvSpPr>
        <p:spPr>
          <a:xfrm>
            <a:off x="1483589" y="1324083"/>
            <a:ext cx="7130166" cy="4419600"/>
          </a:xfrm>
        </p:spPr>
        <p:txBody>
          <a:bodyPr/>
          <a:lstStyle/>
          <a:p>
            <a:pPr marL="285750" indent="-285750">
              <a:spcBef>
                <a:spcPts val="1200"/>
              </a:spcBef>
              <a:buFont typeface="Arial" panose="020B0604020202020204" pitchFamily="34" charset="0"/>
              <a:buChar char="•"/>
            </a:pPr>
            <a:r>
              <a:rPr lang="fr-FR" dirty="0" smtClean="0"/>
              <a:t>C’est une mesure de sécurité </a:t>
            </a:r>
            <a:r>
              <a:rPr lang="fr-FR" b="0" dirty="0" smtClean="0"/>
              <a:t>promue par le RGPD</a:t>
            </a:r>
          </a:p>
          <a:p>
            <a:pPr marL="285750" indent="-285750">
              <a:lnSpc>
                <a:spcPct val="150000"/>
              </a:lnSpc>
              <a:spcBef>
                <a:spcPts val="1200"/>
              </a:spcBef>
              <a:buFont typeface="Arial" panose="020B0604020202020204" pitchFamily="34" charset="0"/>
              <a:buChar char="•"/>
            </a:pPr>
            <a:r>
              <a:rPr lang="fr-FR" b="0" dirty="0" smtClean="0"/>
              <a:t>C’est un moyen de </a:t>
            </a:r>
            <a:r>
              <a:rPr lang="fr-FR" dirty="0" smtClean="0"/>
              <a:t>limitation des risques et d’amélioration de la protection des participants</a:t>
            </a:r>
          </a:p>
          <a:p>
            <a:pPr marL="285750" indent="-285750">
              <a:lnSpc>
                <a:spcPct val="150000"/>
              </a:lnSpc>
              <a:spcBef>
                <a:spcPts val="1200"/>
              </a:spcBef>
              <a:buFont typeface="Arial" panose="020B0604020202020204" pitchFamily="34" charset="0"/>
              <a:buChar char="•"/>
            </a:pPr>
            <a:r>
              <a:rPr lang="fr-FR" dirty="0" smtClean="0"/>
              <a:t>Données préservées car pas d’altération du niveau de détail</a:t>
            </a:r>
          </a:p>
          <a:p>
            <a:pPr defTabSz="360000">
              <a:lnSpc>
                <a:spcPct val="150000"/>
              </a:lnSpc>
            </a:pPr>
            <a:r>
              <a:rPr lang="fr-FR" b="0" dirty="0" smtClean="0">
                <a:solidFill>
                  <a:srgbClr val="FF0000"/>
                </a:solidFill>
              </a:rPr>
              <a:t>	Base de données pseudonymisées = Possibilité de ré-identification </a:t>
            </a:r>
          </a:p>
          <a:p>
            <a:pPr defTabSz="360000">
              <a:lnSpc>
                <a:spcPct val="150000"/>
              </a:lnSpc>
            </a:pPr>
            <a:r>
              <a:rPr lang="fr-FR" b="0" i="1" dirty="0" smtClean="0"/>
              <a:t>Exemple : Une base de données dont les noms et prénoms ont été remplacés par un numéro aléatoire mais contient la date d’entretien du participant et une autre base de données créées avec les noms et prénoms et la date d’entretien. </a:t>
            </a:r>
          </a:p>
          <a:p>
            <a:pPr defTabSz="360000">
              <a:lnSpc>
                <a:spcPct val="150000"/>
              </a:lnSpc>
            </a:pPr>
            <a:r>
              <a:rPr lang="fr-FR" b="0" i="1" dirty="0" smtClean="0"/>
              <a:t>	</a:t>
            </a:r>
            <a:r>
              <a:rPr lang="fr-FR" b="0" dirty="0" smtClean="0">
                <a:solidFill>
                  <a:srgbClr val="FF0000"/>
                </a:solidFill>
              </a:rPr>
              <a:t>Cloisonner les bases de données pour limiter les possibilités de ré-identification </a:t>
            </a:r>
          </a:p>
          <a:p>
            <a:pPr defTabSz="360000">
              <a:lnSpc>
                <a:spcPct val="150000"/>
              </a:lnSpc>
              <a:spcBef>
                <a:spcPts val="0"/>
              </a:spcBef>
            </a:pPr>
            <a:r>
              <a:rPr lang="fr-FR" b="0" dirty="0" smtClean="0"/>
              <a:t>	=&gt; Stocker dans des espaces distincts voire supports distincts</a:t>
            </a:r>
          </a:p>
          <a:p>
            <a:pPr defTabSz="360000">
              <a:lnSpc>
                <a:spcPct val="150000"/>
              </a:lnSpc>
              <a:spcBef>
                <a:spcPts val="0"/>
              </a:spcBef>
            </a:pPr>
            <a:endParaRPr lang="fr-FR" b="0" dirty="0" smtClean="0"/>
          </a:p>
          <a:p>
            <a:pPr marL="285750" indent="-285750">
              <a:lnSpc>
                <a:spcPct val="150000"/>
              </a:lnSpc>
              <a:buFont typeface="Arial" panose="020B0604020202020204" pitchFamily="34" charset="0"/>
              <a:buChar char="•"/>
            </a:pPr>
            <a:endParaRPr lang="fr-FR" b="0" dirty="0" smtClean="0">
              <a:solidFill>
                <a:srgbClr val="FF0000"/>
              </a:solidFill>
            </a:endParaRPr>
          </a:p>
          <a:p>
            <a:pPr marL="285750" indent="-285750">
              <a:lnSpc>
                <a:spcPct val="150000"/>
              </a:lnSpc>
              <a:buFont typeface="Arial" panose="020B0604020202020204" pitchFamily="34" charset="0"/>
              <a:buChar char="•"/>
            </a:pPr>
            <a:endParaRPr lang="fr-FR" b="0" dirty="0">
              <a:solidFill>
                <a:srgbClr val="FF0000"/>
              </a:solidFill>
            </a:endParaRPr>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14</a:t>
            </a:fld>
            <a:endParaRPr lang="fr-FR" altLang="fr-FR"/>
          </a:p>
        </p:txBody>
      </p:sp>
      <p:pic>
        <p:nvPicPr>
          <p:cNvPr id="7" name="Image 6" descr="Panel Attention Triangle - Free image on Pixabay"/>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31640" y="2924944"/>
            <a:ext cx="432048" cy="432048"/>
          </a:xfrm>
          <a:prstGeom prst="rect">
            <a:avLst/>
          </a:prstGeom>
        </p:spPr>
      </p:pic>
      <p:pic>
        <p:nvPicPr>
          <p:cNvPr id="9" name="Image 8" descr="Panel Attention Triangle - Free image on Pixabay"/>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31640" y="4603258"/>
            <a:ext cx="432048" cy="432048"/>
          </a:xfrm>
          <a:prstGeom prst="rect">
            <a:avLst/>
          </a:prstGeom>
        </p:spPr>
      </p:pic>
    </p:spTree>
    <p:extLst>
      <p:ext uri="{BB962C8B-B14F-4D97-AF65-F5344CB8AC3E}">
        <p14:creationId xmlns:p14="http://schemas.microsoft.com/office/powerpoint/2010/main" val="3410098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500"/>
                                        <p:tgtEl>
                                          <p:spTgt spid="3">
                                            <p:txEl>
                                              <p:pRg st="6" end="6"/>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99644" y="1524000"/>
            <a:ext cx="7076812" cy="4419600"/>
          </a:xfrm>
        </p:spPr>
        <p:txBody>
          <a:bodyPr/>
          <a:lstStyle/>
          <a:p>
            <a:r>
              <a:rPr lang="fr-FR" dirty="0"/>
              <a:t>A NOTER </a:t>
            </a:r>
            <a:endParaRPr lang="fr-FR" sz="1050" dirty="0"/>
          </a:p>
          <a:p>
            <a:pPr lvl="0"/>
            <a:r>
              <a:rPr lang="fr-FR" b="0" dirty="0" smtClean="0"/>
              <a:t>Réalisation de la </a:t>
            </a:r>
            <a:r>
              <a:rPr lang="fr-FR" b="0" dirty="0"/>
              <a:t>formalité auprès de la CNIL </a:t>
            </a:r>
            <a:r>
              <a:rPr lang="fr-FR" b="0" dirty="0" smtClean="0"/>
              <a:t>par le responsable de traitement, et non par le chercheur ou l’étudiant =&gt;</a:t>
            </a:r>
            <a:r>
              <a:rPr lang="fr-FR" b="0" dirty="0"/>
              <a:t> </a:t>
            </a:r>
            <a:r>
              <a:rPr lang="fr-FR" b="0" dirty="0" smtClean="0"/>
              <a:t>Prendre contact avec le DPO.</a:t>
            </a:r>
          </a:p>
          <a:p>
            <a:r>
              <a:rPr lang="fr-FR" b="0" dirty="0"/>
              <a:t>Après la fin de votre recherche, les résultats de l’étude qui sont publiés ne doivent pas permettre d’identifier directement ou indirectement les personnes concernées.</a:t>
            </a:r>
          </a:p>
          <a:p>
            <a:r>
              <a:rPr lang="fr-FR" b="0" dirty="0"/>
              <a:t>A</a:t>
            </a:r>
            <a:r>
              <a:rPr lang="fr-FR" b="0" dirty="0" smtClean="0"/>
              <a:t>ssurez-vous </a:t>
            </a:r>
            <a:r>
              <a:rPr lang="fr-FR" b="0" dirty="0"/>
              <a:t>de bien procéder à l’effacement des données à l’expiration du délai de conservation défini.</a:t>
            </a:r>
          </a:p>
          <a:p>
            <a:r>
              <a:rPr lang="fr-FR" dirty="0"/>
              <a:t>Vous ne devez pas réutiliser ou transférer ces données </a:t>
            </a:r>
            <a:r>
              <a:rPr lang="fr-FR" b="0" dirty="0"/>
              <a:t>pour une autre </a:t>
            </a:r>
            <a:r>
              <a:rPr lang="fr-FR" b="0" dirty="0" smtClean="0"/>
              <a:t>recherche </a:t>
            </a:r>
            <a:r>
              <a:rPr lang="fr-FR" u="sng" dirty="0"/>
              <a:t>si la personne n’en a pas été </a:t>
            </a:r>
            <a:r>
              <a:rPr lang="fr-FR" u="sng" dirty="0" smtClean="0"/>
              <a:t>informée !</a:t>
            </a:r>
          </a:p>
          <a:p>
            <a:r>
              <a:rPr lang="fr-FR" u="sng" dirty="0" smtClean="0">
                <a:solidFill>
                  <a:srgbClr val="FF0000"/>
                </a:solidFill>
              </a:rPr>
              <a:t>Pour vos traitements contenant des données personnelles, contacter votre DPO </a:t>
            </a:r>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dirty="0"/>
          </a:p>
        </p:txBody>
      </p:sp>
      <p:sp>
        <p:nvSpPr>
          <p:cNvPr id="6" name="Espace réservé du numéro de diapositive 5"/>
          <p:cNvSpPr>
            <a:spLocks noGrp="1"/>
          </p:cNvSpPr>
          <p:nvPr>
            <p:ph type="sldNum" sz="quarter" idx="12"/>
          </p:nvPr>
        </p:nvSpPr>
        <p:spPr/>
        <p:txBody>
          <a:bodyPr/>
          <a:lstStyle/>
          <a:p>
            <a:fld id="{86DA12BE-B838-427F-A193-AC5268FDE5EF}" type="slidenum">
              <a:rPr lang="fr-FR" altLang="fr-FR" smtClean="0"/>
              <a:pPr/>
              <a:t>15</a:t>
            </a:fld>
            <a:endParaRPr lang="fr-FR" altLang="fr-FR"/>
          </a:p>
        </p:txBody>
      </p:sp>
      <p:sp>
        <p:nvSpPr>
          <p:cNvPr id="7" name="Titre 1"/>
          <p:cNvSpPr>
            <a:spLocks noGrp="1"/>
          </p:cNvSpPr>
          <p:nvPr>
            <p:ph type="title"/>
          </p:nvPr>
        </p:nvSpPr>
        <p:spPr/>
        <p:txBody>
          <a:bodyPr/>
          <a:lstStyle/>
          <a:p>
            <a:r>
              <a:rPr lang="fr-FR" sz="2000" dirty="0" smtClean="0"/>
              <a:t>Points de vigilance RGPD</a:t>
            </a:r>
            <a:endParaRPr lang="fr-FR" sz="2000" dirty="0"/>
          </a:p>
        </p:txBody>
      </p:sp>
      <p:pic>
        <p:nvPicPr>
          <p:cNvPr id="8" name="Image 7" descr="Signalisation Attention Panneau De · Images vectorielles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970963" y="2636912"/>
            <a:ext cx="492054" cy="432048"/>
          </a:xfrm>
          <a:prstGeom prst="rect">
            <a:avLst/>
          </a:prstGeom>
        </p:spPr>
      </p:pic>
      <p:pic>
        <p:nvPicPr>
          <p:cNvPr id="9" name="Image 8" descr="Signalisation Attention Panneau De · Images vectorielles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971600" y="3429000"/>
            <a:ext cx="492054" cy="432048"/>
          </a:xfrm>
          <a:prstGeom prst="rect">
            <a:avLst/>
          </a:prstGeom>
        </p:spPr>
      </p:pic>
      <p:pic>
        <p:nvPicPr>
          <p:cNvPr id="10" name="Image 9" descr="Signalisation Attention Panneau De · Images vectorielles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970963" y="4077072"/>
            <a:ext cx="492054" cy="432048"/>
          </a:xfrm>
          <a:prstGeom prst="rect">
            <a:avLst/>
          </a:prstGeom>
        </p:spPr>
      </p:pic>
      <p:pic>
        <p:nvPicPr>
          <p:cNvPr id="13" name="Image 12" descr="GDPR: A guide to assist processors – Virgilio Lobato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9912" y="5173340"/>
            <a:ext cx="1728192" cy="769585"/>
          </a:xfrm>
          <a:prstGeom prst="rect">
            <a:avLst/>
          </a:prstGeom>
        </p:spPr>
      </p:pic>
    </p:spTree>
    <p:extLst>
      <p:ext uri="{BB962C8B-B14F-4D97-AF65-F5344CB8AC3E}">
        <p14:creationId xmlns:p14="http://schemas.microsoft.com/office/powerpoint/2010/main" val="963755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par>
                                <p:cTn id="32" presetID="1" presetClass="entr" presetSubtype="0" fill="hold" nodeType="withEffect">
                                  <p:stCondLst>
                                    <p:cond delay="0"/>
                                  </p:stCondLst>
                                  <p:childTnLst>
                                    <p:set>
                                      <p:cBhvr>
                                        <p:cTn id="33"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dirty="0" smtClean="0"/>
              <a:t>Quelques références pour aller plus loin</a:t>
            </a:r>
            <a:endParaRPr lang="fr-FR" sz="2000" dirty="0"/>
          </a:p>
        </p:txBody>
      </p:sp>
      <p:sp>
        <p:nvSpPr>
          <p:cNvPr id="3" name="Espace réservé du contenu 2"/>
          <p:cNvSpPr>
            <a:spLocks noGrp="1"/>
          </p:cNvSpPr>
          <p:nvPr>
            <p:ph idx="1"/>
          </p:nvPr>
        </p:nvSpPr>
        <p:spPr/>
        <p:txBody>
          <a:bodyPr/>
          <a:lstStyle/>
          <a:p>
            <a:r>
              <a:rPr lang="fr-FR" dirty="0" smtClean="0"/>
              <a:t>Open data dans la recherche :</a:t>
            </a:r>
          </a:p>
          <a:p>
            <a:r>
              <a:rPr lang="fr-FR" dirty="0" smtClean="0">
                <a:hlinkClick r:id="rId2"/>
              </a:rPr>
              <a:t>Ouverture des données de recherche - Analyse du cadre juridique</a:t>
            </a:r>
            <a:endParaRPr lang="fr-FR" dirty="0" smtClean="0"/>
          </a:p>
          <a:p>
            <a:endParaRPr lang="fr-FR" dirty="0" smtClean="0"/>
          </a:p>
          <a:p>
            <a:r>
              <a:rPr lang="fr-FR" dirty="0" smtClean="0"/>
              <a:t>Anonymisation des données personnelles :</a:t>
            </a:r>
          </a:p>
          <a:p>
            <a:r>
              <a:rPr lang="fr-FR" dirty="0">
                <a:hlinkClick r:id="rId3"/>
              </a:rPr>
              <a:t>L’anonymisation de données personnelles | </a:t>
            </a:r>
            <a:r>
              <a:rPr lang="fr-FR" dirty="0" smtClean="0">
                <a:hlinkClick r:id="rId3"/>
              </a:rPr>
              <a:t>CNIL</a:t>
            </a:r>
            <a:endParaRPr lang="fr-FR" dirty="0" smtClean="0"/>
          </a:p>
          <a:p>
            <a:endParaRPr lang="fr-FR" dirty="0" smtClean="0"/>
          </a:p>
          <a:p>
            <a:r>
              <a:rPr lang="fr-FR" dirty="0" smtClean="0"/>
              <a:t>Anonymisation et Open Data :</a:t>
            </a:r>
          </a:p>
          <a:p>
            <a:r>
              <a:rPr lang="fr-FR" dirty="0">
                <a:hlinkClick r:id="rId4"/>
              </a:rPr>
              <a:t>L’anonymisation des données, un traitement clé pour l’open data | </a:t>
            </a:r>
            <a:r>
              <a:rPr lang="fr-FR" dirty="0" smtClean="0">
                <a:hlinkClick r:id="rId4"/>
              </a:rPr>
              <a:t>CNIL</a:t>
            </a:r>
            <a:endParaRPr lang="fr-FR" dirty="0" smtClean="0"/>
          </a:p>
          <a:p>
            <a:r>
              <a:rPr lang="fr-FR" dirty="0">
                <a:hlinkClick r:id="rId5"/>
              </a:rPr>
              <a:t>https://</a:t>
            </a:r>
            <a:r>
              <a:rPr lang="fr-FR" dirty="0" smtClean="0">
                <a:hlinkClick r:id="rId5"/>
              </a:rPr>
              <a:t>www.cnil.fr/sites/default/files/atoms/files/guide_open_data.pdf</a:t>
            </a:r>
            <a:endParaRPr lang="fr-FR" dirty="0" smtClean="0"/>
          </a:p>
          <a:p>
            <a:endParaRPr lang="fr-FR"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16</a:t>
            </a:fld>
            <a:endParaRPr lang="fr-FR" altLang="fr-FR"/>
          </a:p>
        </p:txBody>
      </p:sp>
    </p:spTree>
    <p:extLst>
      <p:ext uri="{BB962C8B-B14F-4D97-AF65-F5344CB8AC3E}">
        <p14:creationId xmlns:p14="http://schemas.microsoft.com/office/powerpoint/2010/main" val="37281755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D:\Prof\Clients\PLAN CREATIF\Upec (v97-2000)\Charte\Ppt\barre_roug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 y="2819400"/>
            <a:ext cx="4641850" cy="2657475"/>
          </a:xfrm>
          <a:prstGeom prst="rect">
            <a:avLst/>
          </a:prstGeom>
          <a:noFill/>
          <a:extLst>
            <a:ext uri="{909E8E84-426E-40DD-AFC4-6F175D3DCCD1}">
              <a14:hiddenFill xmlns:a14="http://schemas.microsoft.com/office/drawing/2010/main">
                <a:solidFill>
                  <a:srgbClr val="FFFFFF"/>
                </a:solidFill>
              </a14:hiddenFill>
            </a:ext>
          </a:extLst>
        </p:spPr>
      </p:pic>
      <p:sp>
        <p:nvSpPr>
          <p:cNvPr id="6147" name="Text Box 3"/>
          <p:cNvSpPr txBox="1">
            <a:spLocks noChangeArrowheads="1"/>
          </p:cNvSpPr>
          <p:nvPr/>
        </p:nvSpPr>
        <p:spPr bwMode="auto">
          <a:xfrm>
            <a:off x="4749800" y="3816350"/>
            <a:ext cx="3368675"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a:spcAft>
                <a:spcPct val="40000"/>
              </a:spcAft>
            </a:pPr>
            <a:r>
              <a:rPr lang="fr-FR" altLang="fr-FR" sz="1200" b="1" dirty="0"/>
              <a:t>www.u-pec.fr</a:t>
            </a:r>
          </a:p>
          <a:p>
            <a:pPr algn="l"/>
            <a:r>
              <a:rPr lang="fr-FR" altLang="fr-FR" sz="1000" b="1" dirty="0" smtClean="0"/>
              <a:t>Marie-Hélène Noël</a:t>
            </a:r>
            <a:endParaRPr lang="fr-FR" altLang="fr-FR" sz="1000" b="1" dirty="0"/>
          </a:p>
          <a:p>
            <a:pPr algn="l"/>
            <a:r>
              <a:rPr lang="fr-FR" altLang="fr-FR" sz="800" dirty="0" smtClean="0"/>
              <a:t>dpo@u-pec.fr</a:t>
            </a:r>
            <a:endParaRPr lang="fr-FR" altLang="fr-FR" sz="800" dirty="0"/>
          </a:p>
          <a:p>
            <a:pPr algn="l"/>
            <a:r>
              <a:rPr lang="fr-FR" altLang="fr-FR" sz="800" dirty="0"/>
              <a:t>Tél. +33 (0)1 45 17 </a:t>
            </a:r>
            <a:r>
              <a:rPr lang="fr-FR" altLang="fr-FR" sz="800" dirty="0" smtClean="0"/>
              <a:t>71 28 / 06 01 16 86 73</a:t>
            </a:r>
            <a:endParaRPr lang="fr-FR" altLang="fr-FR" sz="800" dirty="0"/>
          </a:p>
          <a:p>
            <a:pPr algn="l"/>
            <a:r>
              <a:rPr lang="fr-FR" altLang="fr-FR" sz="800" dirty="0"/>
              <a:t>Fax +33 (0)1 45 17 19 83</a:t>
            </a:r>
          </a:p>
        </p:txBody>
      </p:sp>
      <p:sp>
        <p:nvSpPr>
          <p:cNvPr id="2" name="Espace réservé de la date 1"/>
          <p:cNvSpPr>
            <a:spLocks noGrp="1"/>
          </p:cNvSpPr>
          <p:nvPr>
            <p:ph type="dt" sz="half" idx="10"/>
          </p:nvPr>
        </p:nvSpPr>
        <p:spPr/>
        <p:txBody>
          <a:bodyPr/>
          <a:lstStyle/>
          <a:p>
            <a:r>
              <a:rPr lang="fr-FR" altLang="fr-FR" smtClean="0"/>
              <a:t>15/02/2022</a:t>
            </a:r>
            <a:endParaRPr lang="fr-FR" altLang="fr-FR"/>
          </a:p>
        </p:txBody>
      </p:sp>
      <p:sp>
        <p:nvSpPr>
          <p:cNvPr id="4" name="Espace réservé du numéro de diapositive 3"/>
          <p:cNvSpPr>
            <a:spLocks noGrp="1"/>
          </p:cNvSpPr>
          <p:nvPr>
            <p:ph type="sldNum" sz="quarter" idx="12"/>
          </p:nvPr>
        </p:nvSpPr>
        <p:spPr/>
        <p:txBody>
          <a:bodyPr/>
          <a:lstStyle/>
          <a:p>
            <a:fld id="{AE8A89D8-92E7-4AF8-87FD-6FA5FDA8E225}" type="slidenum">
              <a:rPr lang="fr-FR" altLang="fr-FR" smtClean="0"/>
              <a:pPr/>
              <a:t>17</a:t>
            </a:fld>
            <a:endParaRPr lang="fr-FR" altLang="fr-FR"/>
          </a:p>
        </p:txBody>
      </p:sp>
      <p:pic>
        <p:nvPicPr>
          <p:cNvPr id="6" name="Image 5" descr="Remercier en français et autres formules de politesse ..."/>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8416" y="660400"/>
            <a:ext cx="3048000" cy="1760488"/>
          </a:xfrm>
          <a:prstGeom prst="rect">
            <a:avLst/>
          </a:prstGeom>
        </p:spPr>
      </p:pic>
      <p:sp>
        <p:nvSpPr>
          <p:cNvPr id="7" name="ZoneTexte 6"/>
          <p:cNvSpPr txBox="1"/>
          <p:nvPr/>
        </p:nvSpPr>
        <p:spPr>
          <a:xfrm>
            <a:off x="5092651" y="2664222"/>
            <a:ext cx="3096344" cy="461665"/>
          </a:xfrm>
          <a:prstGeom prst="rect">
            <a:avLst/>
          </a:prstGeom>
          <a:noFill/>
        </p:spPr>
        <p:txBody>
          <a:bodyPr wrap="square" rtlCol="0">
            <a:spAutoFit/>
          </a:bodyPr>
          <a:lstStyle/>
          <a:p>
            <a:r>
              <a:rPr lang="fr-FR" sz="2400" b="1" dirty="0" smtClean="0"/>
              <a:t>Des questions ?</a:t>
            </a:r>
            <a:endParaRPr lang="fr-FR" sz="2400" b="1" dirty="0"/>
          </a:p>
        </p:txBody>
      </p:sp>
      <p:sp>
        <p:nvSpPr>
          <p:cNvPr id="3" name="Espace réservé du pied de page 2"/>
          <p:cNvSpPr>
            <a:spLocks noGrp="1"/>
          </p:cNvSpPr>
          <p:nvPr>
            <p:ph type="ftr" sz="quarter" idx="11"/>
          </p:nvPr>
        </p:nvSpPr>
        <p:spPr/>
        <p:txBody>
          <a:bodyPr/>
          <a:lstStyle/>
          <a:p>
            <a:r>
              <a:rPr lang="fr-FR" altLang="fr-FR" smtClean="0"/>
              <a:t>Open data - Sensibilisation au RGPD</a:t>
            </a:r>
            <a:endParaRPr lang="fr-FR" altLang="fr-FR"/>
          </a:p>
        </p:txBody>
      </p:sp>
    </p:spTree>
    <p:extLst>
      <p:ext uri="{BB962C8B-B14F-4D97-AF65-F5344CB8AC3E}">
        <p14:creationId xmlns:p14="http://schemas.microsoft.com/office/powerpoint/2010/main" val="9501513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4" y="736600"/>
            <a:ext cx="6858000" cy="268287"/>
          </a:xfrm>
        </p:spPr>
        <p:txBody>
          <a:bodyPr/>
          <a:lstStyle/>
          <a:p>
            <a:r>
              <a:rPr lang="fr-FR" dirty="0" smtClean="0"/>
              <a:t>Quelques techniques de pseudonymisation / d’anonymisation</a:t>
            </a:r>
            <a:endParaRPr lang="fr-FR" dirty="0"/>
          </a:p>
        </p:txBody>
      </p:sp>
      <p:sp>
        <p:nvSpPr>
          <p:cNvPr id="3" name="Espace réservé du contenu 2"/>
          <p:cNvSpPr>
            <a:spLocks noGrp="1"/>
          </p:cNvSpPr>
          <p:nvPr>
            <p:ph idx="1"/>
          </p:nvPr>
        </p:nvSpPr>
        <p:spPr>
          <a:xfrm>
            <a:off x="1047899" y="1340768"/>
            <a:ext cx="3168352" cy="4419600"/>
          </a:xfrm>
        </p:spPr>
        <p:txBody>
          <a:bodyPr/>
          <a:lstStyle/>
          <a:p>
            <a:r>
              <a:rPr lang="fr-FR" i="1" dirty="0" smtClean="0">
                <a:solidFill>
                  <a:srgbClr val="FF0000"/>
                </a:solidFill>
              </a:rPr>
              <a:t>PSEUDONYMISATION</a:t>
            </a:r>
          </a:p>
          <a:p>
            <a:pPr>
              <a:spcBef>
                <a:spcPts val="1200"/>
              </a:spcBef>
            </a:pPr>
            <a:r>
              <a:rPr lang="fr-FR" sz="1200" i="1" dirty="0" smtClean="0"/>
              <a:t>Compteur</a:t>
            </a:r>
            <a:r>
              <a:rPr lang="fr-FR" sz="1200" i="1" dirty="0"/>
              <a:t> :</a:t>
            </a:r>
            <a:r>
              <a:rPr lang="fr-FR" sz="1200" dirty="0"/>
              <a:t> </a:t>
            </a:r>
            <a:r>
              <a:rPr lang="fr-FR" sz="1200" b="0" dirty="0" smtClean="0"/>
              <a:t>Substitution d’un </a:t>
            </a:r>
            <a:r>
              <a:rPr lang="fr-FR" sz="1200" b="0" dirty="0"/>
              <a:t>attribut (ou un ensemble d’attributs) directement identifiant par un nombre, défini par un compteur</a:t>
            </a:r>
            <a:r>
              <a:rPr lang="fr-FR" sz="1200" b="0" dirty="0" smtClean="0"/>
              <a:t>.</a:t>
            </a:r>
          </a:p>
          <a:p>
            <a:pPr>
              <a:spcBef>
                <a:spcPts val="1200"/>
              </a:spcBef>
            </a:pPr>
            <a:r>
              <a:rPr lang="fr-FR" sz="1200" b="0" i="1" dirty="0" smtClean="0"/>
              <a:t>Ex: remplacer les données nom, prénoms, date de naissance par un numéro incrémental</a:t>
            </a:r>
          </a:p>
          <a:p>
            <a:pPr>
              <a:spcBef>
                <a:spcPts val="1200"/>
              </a:spcBef>
            </a:pPr>
            <a:r>
              <a:rPr lang="fr-FR" sz="1200" i="1" dirty="0"/>
              <a:t>Générateur de nombres aléatoires </a:t>
            </a:r>
            <a:r>
              <a:rPr lang="fr-FR" sz="1200" i="1" dirty="0" smtClean="0"/>
              <a:t>: </a:t>
            </a:r>
            <a:r>
              <a:rPr lang="fr-FR" sz="1200" b="0" dirty="0" smtClean="0"/>
              <a:t>Substitution d’un ou plusieurs attributs par un nombre aléatoire</a:t>
            </a:r>
          </a:p>
          <a:p>
            <a:pPr>
              <a:spcBef>
                <a:spcPts val="1200"/>
              </a:spcBef>
            </a:pPr>
            <a:r>
              <a:rPr lang="fr-FR" sz="1200" b="0" dirty="0" smtClean="0"/>
              <a:t>=&gt; Ré-identification possible via des tables de correspondance</a:t>
            </a:r>
          </a:p>
          <a:p>
            <a:pPr>
              <a:spcBef>
                <a:spcPts val="1200"/>
              </a:spcBef>
            </a:pPr>
            <a:r>
              <a:rPr lang="fr-FR" sz="1200" i="1" dirty="0"/>
              <a:t>Chiffrement à clé secrète </a:t>
            </a:r>
            <a:r>
              <a:rPr lang="fr-FR" sz="1200" b="0" dirty="0"/>
              <a:t>: </a:t>
            </a:r>
            <a:r>
              <a:rPr lang="fr-FR" sz="1200" b="0" dirty="0" smtClean="0"/>
              <a:t>Chiffrement des </a:t>
            </a:r>
            <a:r>
              <a:rPr lang="fr-FR" sz="1200" b="0" dirty="0"/>
              <a:t>données directement </a:t>
            </a:r>
            <a:r>
              <a:rPr lang="fr-FR" sz="1200" b="0" dirty="0" smtClean="0"/>
              <a:t>identifiantes. </a:t>
            </a:r>
            <a:endParaRPr lang="fr-FR" sz="1200" b="0" dirty="0"/>
          </a:p>
          <a:p>
            <a:pPr>
              <a:spcBef>
                <a:spcPts val="1200"/>
              </a:spcBef>
            </a:pPr>
            <a:r>
              <a:rPr lang="fr-FR" sz="1200" b="0" dirty="0" smtClean="0"/>
              <a:t>=&gt;Ré-identification possible des données personnelles par le détenteur de la clé secrète</a:t>
            </a:r>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cxnSp>
        <p:nvCxnSpPr>
          <p:cNvPr id="8" name="Connecteur droit 7"/>
          <p:cNvCxnSpPr/>
          <p:nvPr/>
        </p:nvCxnSpPr>
        <p:spPr bwMode="auto">
          <a:xfrm flipH="1">
            <a:off x="4572000" y="1324285"/>
            <a:ext cx="14672" cy="4192947"/>
          </a:xfrm>
          <a:prstGeom prst="line">
            <a:avLst/>
          </a:prstGeom>
          <a:solidFill>
            <a:schemeClr val="tx2"/>
          </a:solidFill>
          <a:ln w="9525"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Espace réservé du contenu 2"/>
          <p:cNvSpPr txBox="1">
            <a:spLocks/>
          </p:cNvSpPr>
          <p:nvPr/>
        </p:nvSpPr>
        <p:spPr bwMode="auto">
          <a:xfrm>
            <a:off x="5105400" y="1339200"/>
            <a:ext cx="3168352"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1" fontAlgn="base" hangingPunct="1">
              <a:spcBef>
                <a:spcPct val="100000"/>
              </a:spcBef>
              <a:spcAft>
                <a:spcPct val="0"/>
              </a:spcAft>
              <a:defRPr sz="1400" b="1" kern="1200">
                <a:solidFill>
                  <a:schemeClr val="tx1"/>
                </a:solidFill>
                <a:latin typeface="+mn-lt"/>
                <a:ea typeface="+mn-ea"/>
                <a:cs typeface="+mn-cs"/>
              </a:defRPr>
            </a:lvl1pPr>
            <a:lvl2pPr marL="209550" indent="-207963" algn="l" rtl="0" eaLnBrk="1" fontAlgn="base" hangingPunct="1">
              <a:spcBef>
                <a:spcPct val="50000"/>
              </a:spcBef>
              <a:spcAft>
                <a:spcPct val="0"/>
              </a:spcAft>
              <a:buFont typeface="Wingdings" panose="05000000000000000000" pitchFamily="2" charset="2"/>
              <a:buChar char="§"/>
              <a:defRPr sz="1200" kern="1200">
                <a:solidFill>
                  <a:schemeClr val="tx1"/>
                </a:solidFill>
                <a:latin typeface="+mn-lt"/>
                <a:ea typeface="+mn-ea"/>
                <a:cs typeface="+mn-cs"/>
              </a:defRPr>
            </a:lvl2pPr>
            <a:lvl3pPr marL="446088" indent="-234950" algn="l" rtl="0" eaLnBrk="1" fontAlgn="base" hangingPunct="1">
              <a:spcBef>
                <a:spcPct val="20000"/>
              </a:spcBef>
              <a:spcAft>
                <a:spcPct val="0"/>
              </a:spcAft>
              <a:buChar char="•"/>
              <a:defRPr sz="1200" kern="1200">
                <a:solidFill>
                  <a:schemeClr val="tx1"/>
                </a:solidFill>
                <a:latin typeface="+mn-lt"/>
                <a:ea typeface="+mn-ea"/>
                <a:cs typeface="+mn-cs"/>
              </a:defRPr>
            </a:lvl3pPr>
            <a:lvl4pPr marL="642938" indent="-195263" algn="l" rtl="0" eaLnBrk="1" fontAlgn="base" hangingPunct="1">
              <a:spcBef>
                <a:spcPct val="20000"/>
              </a:spcBef>
              <a:spcAft>
                <a:spcPct val="0"/>
              </a:spcAft>
              <a:buChar char="–"/>
              <a:defRPr sz="1000" kern="1200">
                <a:solidFill>
                  <a:schemeClr val="tx1"/>
                </a:solidFill>
                <a:latin typeface="+mn-lt"/>
                <a:ea typeface="+mn-ea"/>
                <a:cs typeface="+mn-cs"/>
              </a:defRPr>
            </a:lvl4pPr>
            <a:lvl5pPr marL="890588" indent="-246063" algn="l" rtl="0" eaLnBrk="1" fontAlgn="base" hangingPunct="1">
              <a:spcBef>
                <a:spcPct val="20000"/>
              </a:spcBef>
              <a:spcAft>
                <a:spcPct val="0"/>
              </a:spcAft>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i="1" dirty="0" smtClean="0">
                <a:solidFill>
                  <a:srgbClr val="FF0000"/>
                </a:solidFill>
              </a:rPr>
              <a:t>ANONYMISATION</a:t>
            </a:r>
          </a:p>
          <a:p>
            <a:pPr>
              <a:spcBef>
                <a:spcPts val="1200"/>
              </a:spcBef>
            </a:pPr>
            <a:r>
              <a:rPr lang="fr-FR" sz="1200" i="1" dirty="0" smtClean="0"/>
              <a:t>Randomisation : </a:t>
            </a:r>
            <a:r>
              <a:rPr lang="fr-FR" sz="1200" b="0" dirty="0"/>
              <a:t>Modification des attributs dans un jeu de données de telle sorte que celles-ci soient moins précises, tout en conservant la répartition globale. </a:t>
            </a:r>
            <a:endParaRPr lang="fr-FR" sz="1200" b="0" dirty="0" smtClean="0"/>
          </a:p>
          <a:p>
            <a:pPr>
              <a:spcBef>
                <a:spcPts val="1200"/>
              </a:spcBef>
            </a:pPr>
            <a:r>
              <a:rPr lang="fr-FR" sz="1200" b="0" i="1" dirty="0"/>
              <a:t>Ex: permuter les données relatives à la date de naissance des individus permet d’altérer la véracité des informations contenues dans une base de </a:t>
            </a:r>
            <a:r>
              <a:rPr lang="fr-FR" sz="1200" b="0" i="1" dirty="0" smtClean="0"/>
              <a:t>données</a:t>
            </a:r>
            <a:endParaRPr lang="fr-FR" sz="1200" b="0" i="1" dirty="0"/>
          </a:p>
          <a:p>
            <a:pPr>
              <a:spcBef>
                <a:spcPts val="1200"/>
              </a:spcBef>
            </a:pPr>
            <a:r>
              <a:rPr lang="fr-FR" sz="1200" i="1" dirty="0" smtClean="0"/>
              <a:t>Généralisation : </a:t>
            </a:r>
            <a:r>
              <a:rPr lang="fr-FR" sz="1200" b="0" dirty="0"/>
              <a:t>Généralisation des attributs du jeu de données en modifiant leur échelle ou leur ordre de grandeur afin de s’assurer qu’ils soient communs à un ensemble de personnes. </a:t>
            </a:r>
          </a:p>
          <a:p>
            <a:pPr>
              <a:spcBef>
                <a:spcPts val="1200"/>
              </a:spcBef>
            </a:pPr>
            <a:r>
              <a:rPr lang="fr-FR" sz="1200" b="0" i="1" dirty="0"/>
              <a:t>Ex: dans un fichier contenant la date de naissance des personnes, remplacer cette information par la seule année de naissance, ou un intervalle temporel (par exemple : individus entre 25 et 30 ans</a:t>
            </a:r>
            <a:r>
              <a:rPr lang="fr-FR" sz="1200" b="0" i="1" dirty="0" smtClean="0"/>
              <a:t>)</a:t>
            </a:r>
            <a:endParaRPr lang="fr-FR" sz="1200" b="0" i="1" dirty="0"/>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18</a:t>
            </a:fld>
            <a:endParaRPr lang="fr-FR" altLang="fr-FR"/>
          </a:p>
        </p:txBody>
      </p:sp>
    </p:spTree>
    <p:extLst>
      <p:ext uri="{BB962C8B-B14F-4D97-AF65-F5344CB8AC3E}">
        <p14:creationId xmlns:p14="http://schemas.microsoft.com/office/powerpoint/2010/main" val="2224071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5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9">
                                            <p:txEl>
                                              <p:pRg st="1" end="1"/>
                                            </p:txEl>
                                          </p:spTgt>
                                        </p:tgtEl>
                                        <p:attrNameLst>
                                          <p:attrName>style.visibility</p:attrName>
                                        </p:attrNameLst>
                                      </p:cBhvr>
                                      <p:to>
                                        <p:strVal val="visible"/>
                                      </p:to>
                                    </p:set>
                                    <p:animEffect transition="in" filter="fade">
                                      <p:cBhvr>
                                        <p:cTn id="31" dur="500"/>
                                        <p:tgtEl>
                                          <p:spTgt spid="9">
                                            <p:txEl>
                                              <p:pRg st="1" end="1"/>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9">
                                            <p:txEl>
                                              <p:pRg st="2" end="2"/>
                                            </p:txEl>
                                          </p:spTgt>
                                        </p:tgtEl>
                                        <p:attrNameLst>
                                          <p:attrName>style.visibility</p:attrName>
                                        </p:attrNameLst>
                                      </p:cBhvr>
                                      <p:to>
                                        <p:strVal val="visible"/>
                                      </p:to>
                                    </p:set>
                                    <p:animEffect transition="in" filter="fade">
                                      <p:cBhvr>
                                        <p:cTn id="34" dur="500"/>
                                        <p:tgtEl>
                                          <p:spTgt spid="9">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9">
                                            <p:txEl>
                                              <p:pRg st="3" end="3"/>
                                            </p:txEl>
                                          </p:spTgt>
                                        </p:tgtEl>
                                        <p:attrNameLst>
                                          <p:attrName>style.visibility</p:attrName>
                                        </p:attrNameLst>
                                      </p:cBhvr>
                                      <p:to>
                                        <p:strVal val="visible"/>
                                      </p:to>
                                    </p:set>
                                    <p:animEffect transition="in" filter="fade">
                                      <p:cBhvr>
                                        <p:cTn id="39" dur="500"/>
                                        <p:tgtEl>
                                          <p:spTgt spid="9">
                                            <p:txEl>
                                              <p:pRg st="3" end="3"/>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9">
                                            <p:txEl>
                                              <p:pRg st="4" end="4"/>
                                            </p:txEl>
                                          </p:spTgt>
                                        </p:tgtEl>
                                        <p:attrNameLst>
                                          <p:attrName>style.visibility</p:attrName>
                                        </p:attrNameLst>
                                      </p:cBhvr>
                                      <p:to>
                                        <p:strVal val="visible"/>
                                      </p:to>
                                    </p:set>
                                    <p:animEffect transition="in" filter="fade">
                                      <p:cBhvr>
                                        <p:cTn id="42"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1547664" y="192865"/>
            <a:ext cx="7283340" cy="533400"/>
          </a:xfrm>
        </p:spPr>
        <p:txBody>
          <a:bodyPr/>
          <a:lstStyle/>
          <a:p>
            <a:r>
              <a:rPr lang="fr-FR" sz="2000" dirty="0" smtClean="0"/>
              <a:t>Diffuser ou ne pas diffuser ses données ?</a:t>
            </a:r>
            <a:endParaRPr lang="fr-FR" sz="2000"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2</a:t>
            </a:fld>
            <a:endParaRPr lang="fr-FR" altLang="fr-FR"/>
          </a:p>
        </p:txBody>
      </p:sp>
      <p:graphicFrame>
        <p:nvGraphicFramePr>
          <p:cNvPr id="7" name="Espace réservé du contenu 6"/>
          <p:cNvGraphicFramePr>
            <a:graphicFrameLocks noGrp="1"/>
          </p:cNvGraphicFramePr>
          <p:nvPr>
            <p:ph idx="4294967295"/>
            <p:extLst>
              <p:ext uri="{D42A27DB-BD31-4B8C-83A1-F6EECF244321}">
                <p14:modId xmlns:p14="http://schemas.microsoft.com/office/powerpoint/2010/main" val="3181097241"/>
              </p:ext>
            </p:extLst>
          </p:nvPr>
        </p:nvGraphicFramePr>
        <p:xfrm>
          <a:off x="1645680" y="1052736"/>
          <a:ext cx="6922057" cy="4923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Ellipse 8"/>
          <p:cNvSpPr/>
          <p:nvPr/>
        </p:nvSpPr>
        <p:spPr bwMode="auto">
          <a:xfrm>
            <a:off x="3059832" y="3687888"/>
            <a:ext cx="3184922" cy="317176"/>
          </a:xfrm>
          <a:prstGeom prst="ellipse">
            <a:avLst/>
          </a:prstGeom>
          <a:noFill/>
          <a:ln w="19050"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endParaRPr>
          </a:p>
        </p:txBody>
      </p:sp>
    </p:spTree>
    <p:extLst>
      <p:ext uri="{BB962C8B-B14F-4D97-AF65-F5344CB8AC3E}">
        <p14:creationId xmlns:p14="http://schemas.microsoft.com/office/powerpoint/2010/main" val="3399988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4" y="260648"/>
            <a:ext cx="7360096" cy="533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r>
              <a:rPr lang="fr-FR" sz="2000" dirty="0" smtClean="0"/>
              <a:t>Qu’est-ce qui est une donnée </a:t>
            </a:r>
            <a:r>
              <a:rPr lang="fr-FR" sz="2000" dirty="0"/>
              <a:t>à caractère </a:t>
            </a:r>
            <a:r>
              <a:rPr lang="fr-FR" sz="2000" dirty="0" smtClean="0"/>
              <a:t>personnel ?</a:t>
            </a:r>
            <a:endParaRPr lang="fr-FR" sz="2000" dirty="0"/>
          </a:p>
        </p:txBody>
      </p:sp>
      <p:sp>
        <p:nvSpPr>
          <p:cNvPr id="3" name="Espace réservé du contenu 2"/>
          <p:cNvSpPr>
            <a:spLocks noGrp="1"/>
          </p:cNvSpPr>
          <p:nvPr>
            <p:ph idx="1"/>
          </p:nvPr>
        </p:nvSpPr>
        <p:spPr/>
        <p:txBody>
          <a:bodyPr>
            <a:normAutofit/>
          </a:bodyPr>
          <a:lstStyle/>
          <a:p>
            <a:r>
              <a:rPr lang="fr-FR" sz="1950" dirty="0" smtClean="0">
                <a:latin typeface="Lucida Sans" panose="020B0602030504020204" pitchFamily="34" charset="0"/>
              </a:rPr>
              <a:t>Règlement Général de Protection des Données (RGPD) </a:t>
            </a:r>
            <a:r>
              <a:rPr lang="fr-FR" sz="1950" dirty="0">
                <a:latin typeface="Lucida Sans" panose="020B0602030504020204" pitchFamily="34" charset="0"/>
              </a:rPr>
              <a:t>– Article 4</a:t>
            </a:r>
          </a:p>
          <a:p>
            <a:r>
              <a:rPr lang="fr-FR" sz="1350" dirty="0">
                <a:latin typeface="Lucida Sans" panose="020B0602030504020204" pitchFamily="34" charset="0"/>
              </a:rPr>
              <a:t>« </a:t>
            </a:r>
            <a:r>
              <a:rPr lang="fr-FR" sz="1600" dirty="0">
                <a:solidFill>
                  <a:srgbClr val="E00034"/>
                </a:solidFill>
                <a:latin typeface="Lucida Sans" panose="020B0602030504020204" pitchFamily="34" charset="0"/>
              </a:rPr>
              <a:t>Toute information se rapportant à une personne physique identifiée ou </a:t>
            </a:r>
            <a:r>
              <a:rPr lang="fr-FR" sz="1600" dirty="0" smtClean="0">
                <a:solidFill>
                  <a:srgbClr val="E00034"/>
                </a:solidFill>
                <a:latin typeface="Lucida Sans" panose="020B0602030504020204" pitchFamily="34" charset="0"/>
              </a:rPr>
              <a:t>identifiable</a:t>
            </a:r>
            <a:r>
              <a:rPr lang="fr-FR" sz="1600" dirty="0">
                <a:latin typeface="Lucida Sans" panose="020B0602030504020204" pitchFamily="34" charset="0"/>
              </a:rPr>
              <a:t> </a:t>
            </a:r>
            <a:r>
              <a:rPr lang="fr-FR" sz="1600" dirty="0" smtClean="0">
                <a:solidFill>
                  <a:srgbClr val="FF0000"/>
                </a:solidFill>
                <a:latin typeface="Lucida Sans" panose="020B0602030504020204" pitchFamily="34" charset="0"/>
              </a:rPr>
              <a:t>[…]</a:t>
            </a:r>
            <a:r>
              <a:rPr lang="fr-FR" sz="1600" b="0" dirty="0" smtClean="0">
                <a:solidFill>
                  <a:srgbClr val="FF0000"/>
                </a:solidFill>
                <a:latin typeface="Lucida Sans" panose="020B0602030504020204" pitchFamily="34" charset="0"/>
              </a:rPr>
              <a:t> </a:t>
            </a:r>
            <a:r>
              <a:rPr lang="fr-FR" sz="1600" dirty="0">
                <a:solidFill>
                  <a:srgbClr val="E00034"/>
                </a:solidFill>
                <a:latin typeface="Lucida Sans" panose="020B0602030504020204" pitchFamily="34" charset="0"/>
              </a:rPr>
              <a:t>directement ou indirectement</a:t>
            </a:r>
            <a:r>
              <a:rPr lang="fr-FR" sz="1600" b="0" dirty="0">
                <a:latin typeface="Lucida Sans" panose="020B0602030504020204" pitchFamily="34" charset="0"/>
              </a:rPr>
              <a:t>, notamment par référence à un identifiant, tel qu’un nom, un numéro d’identification, des données de localisation, un identifiant en ligne, ou à un ou plusieurs éléments spécifiques propres à son identité physique, physiologique, génétique, psychique, économique, culturelle ou sociale. »</a:t>
            </a:r>
          </a:p>
          <a:p>
            <a:endParaRPr lang="fr-FR" sz="1350" dirty="0">
              <a:latin typeface="Lucida Sans" panose="020B0602030504020204" pitchFamily="34" charset="0"/>
            </a:endParaRPr>
          </a:p>
          <a:p>
            <a:r>
              <a:rPr lang="fr-FR" sz="1350" b="0" dirty="0">
                <a:latin typeface="Lucida Sans" panose="020B0602030504020204" pitchFamily="34" charset="0"/>
              </a:rPr>
              <a:t>Qu’elle soit confidentielle ou publique, de nature privée ou professionnelle, toute information qui correspond à cette définition est considérée comme une donnée à caractère personnel.</a:t>
            </a:r>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86DA12BE-B838-427F-A193-AC5268FDE5EF}" type="slidenum">
              <a:rPr lang="fr-FR" altLang="fr-FR" smtClean="0"/>
              <a:pPr/>
              <a:t>3</a:t>
            </a:fld>
            <a:endParaRPr lang="fr-FR" altLang="fr-FR"/>
          </a:p>
        </p:txBody>
      </p:sp>
      <p:pic>
        <p:nvPicPr>
          <p:cNvPr id="7" name="Image 6" descr="RGPD : une nouvelle réglementation sur la protection des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540345"/>
            <a:ext cx="1403648" cy="552299"/>
          </a:xfrm>
          <a:prstGeom prst="rect">
            <a:avLst/>
          </a:prstGeom>
        </p:spPr>
      </p:pic>
    </p:spTree>
    <p:extLst>
      <p:ext uri="{BB962C8B-B14F-4D97-AF65-F5344CB8AC3E}">
        <p14:creationId xmlns:p14="http://schemas.microsoft.com/office/powerpoint/2010/main" val="2119799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116632"/>
            <a:ext cx="7344816" cy="533400"/>
          </a:xfrm>
        </p:spPr>
        <p:txBody>
          <a:bodyPr/>
          <a:lstStyle/>
          <a:p>
            <a:r>
              <a:rPr lang="fr-FR" sz="2000" dirty="0" smtClean="0"/>
              <a:t>Quizz : Données à caractère personnel (DCP)</a:t>
            </a:r>
            <a:endParaRPr lang="fr-FR" sz="2000"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3325489334"/>
              </p:ext>
            </p:extLst>
          </p:nvPr>
        </p:nvGraphicFramePr>
        <p:xfrm>
          <a:off x="142674" y="1556792"/>
          <a:ext cx="8892481" cy="4226560"/>
        </p:xfrm>
        <a:graphic>
          <a:graphicData uri="http://schemas.openxmlformats.org/drawingml/2006/table">
            <a:tbl>
              <a:tblPr firstRow="1" bandRow="1">
                <a:tableStyleId>{7DF18680-E054-41AD-8BC1-D1AEF772440D}</a:tableStyleId>
              </a:tblPr>
              <a:tblGrid>
                <a:gridCol w="3781254">
                  <a:extLst>
                    <a:ext uri="{9D8B030D-6E8A-4147-A177-3AD203B41FA5}">
                      <a16:colId xmlns:a16="http://schemas.microsoft.com/office/drawing/2014/main" val="3180229822"/>
                    </a:ext>
                  </a:extLst>
                </a:gridCol>
                <a:gridCol w="1008112">
                  <a:extLst>
                    <a:ext uri="{9D8B030D-6E8A-4147-A177-3AD203B41FA5}">
                      <a16:colId xmlns:a16="http://schemas.microsoft.com/office/drawing/2014/main" val="877202678"/>
                    </a:ext>
                  </a:extLst>
                </a:gridCol>
                <a:gridCol w="4103115">
                  <a:extLst>
                    <a:ext uri="{9D8B030D-6E8A-4147-A177-3AD203B41FA5}">
                      <a16:colId xmlns:a16="http://schemas.microsoft.com/office/drawing/2014/main" val="1556619605"/>
                    </a:ext>
                  </a:extLst>
                </a:gridCol>
              </a:tblGrid>
              <a:tr h="370840">
                <a:tc>
                  <a:txBody>
                    <a:bodyPr/>
                    <a:lstStyle/>
                    <a:p>
                      <a:r>
                        <a:rPr lang="fr-FR" sz="1600" dirty="0" smtClean="0"/>
                        <a:t>Catégories</a:t>
                      </a:r>
                      <a:r>
                        <a:rPr lang="fr-FR" sz="1600" baseline="0" dirty="0" smtClean="0"/>
                        <a:t> d</a:t>
                      </a:r>
                      <a:r>
                        <a:rPr lang="fr-FR" sz="1600" dirty="0" smtClean="0"/>
                        <a:t>’information</a:t>
                      </a:r>
                      <a:endParaRPr lang="fr-FR" sz="1600" dirty="0"/>
                    </a:p>
                  </a:txBody>
                  <a:tcPr/>
                </a:tc>
                <a:tc>
                  <a:txBody>
                    <a:bodyPr/>
                    <a:lstStyle/>
                    <a:p>
                      <a:r>
                        <a:rPr lang="fr-FR" sz="1600" dirty="0" smtClean="0"/>
                        <a:t>DCP?</a:t>
                      </a:r>
                      <a:endParaRPr lang="fr-FR" sz="1600" dirty="0"/>
                    </a:p>
                  </a:txBody>
                  <a:tcPr/>
                </a:tc>
                <a:tc>
                  <a:txBody>
                    <a:bodyPr/>
                    <a:lstStyle/>
                    <a:p>
                      <a:r>
                        <a:rPr lang="fr-FR" sz="1600" dirty="0" smtClean="0"/>
                        <a:t>Données</a:t>
                      </a:r>
                      <a:endParaRPr lang="fr-FR" sz="1600" dirty="0"/>
                    </a:p>
                  </a:txBody>
                  <a:tcPr/>
                </a:tc>
                <a:extLst>
                  <a:ext uri="{0D108BD9-81ED-4DB2-BD59-A6C34878D82A}">
                    <a16:rowId xmlns:a16="http://schemas.microsoft.com/office/drawing/2014/main" val="1541248432"/>
                  </a:ext>
                </a:extLst>
              </a:tr>
              <a:tr h="370840">
                <a:tc>
                  <a:txBody>
                    <a:bodyPr/>
                    <a:lstStyle/>
                    <a:p>
                      <a:pPr>
                        <a:lnSpc>
                          <a:spcPct val="100000"/>
                        </a:lnSpc>
                        <a:spcBef>
                          <a:spcPts val="600"/>
                        </a:spcBef>
                      </a:pPr>
                      <a:r>
                        <a:rPr lang="fr-FR" sz="1600" dirty="0" smtClean="0">
                          <a:solidFill>
                            <a:srgbClr val="00B050"/>
                          </a:solidFill>
                        </a:rPr>
                        <a:t>Identité civile</a:t>
                      </a:r>
                    </a:p>
                    <a:p>
                      <a:pPr>
                        <a:lnSpc>
                          <a:spcPct val="100000"/>
                        </a:lnSpc>
                        <a:spcBef>
                          <a:spcPts val="600"/>
                        </a:spcBef>
                      </a:pPr>
                      <a:r>
                        <a:rPr lang="fr-FR" sz="1600" dirty="0" smtClean="0">
                          <a:solidFill>
                            <a:srgbClr val="D78029"/>
                          </a:solidFill>
                        </a:rPr>
                        <a:t>Données de personnalité</a:t>
                      </a:r>
                    </a:p>
                    <a:p>
                      <a:pPr>
                        <a:lnSpc>
                          <a:spcPct val="100000"/>
                        </a:lnSpc>
                        <a:spcBef>
                          <a:spcPts val="600"/>
                        </a:spcBef>
                      </a:pPr>
                      <a:r>
                        <a:rPr lang="fr-FR" sz="1600" dirty="0" smtClean="0">
                          <a:solidFill>
                            <a:srgbClr val="00B050"/>
                          </a:solidFill>
                        </a:rPr>
                        <a:t>Identité numérique</a:t>
                      </a:r>
                    </a:p>
                    <a:p>
                      <a:pPr>
                        <a:lnSpc>
                          <a:spcPct val="100000"/>
                        </a:lnSpc>
                        <a:spcBef>
                          <a:spcPts val="600"/>
                        </a:spcBef>
                      </a:pPr>
                      <a:r>
                        <a:rPr lang="fr-FR" sz="1600" dirty="0" smtClean="0"/>
                        <a:t>Mesures scientifiques</a:t>
                      </a:r>
                    </a:p>
                    <a:p>
                      <a:pPr>
                        <a:lnSpc>
                          <a:spcPct val="100000"/>
                        </a:lnSpc>
                        <a:spcBef>
                          <a:spcPts val="600"/>
                        </a:spcBef>
                      </a:pPr>
                      <a:r>
                        <a:rPr lang="fr-FR" sz="1600" dirty="0" smtClean="0">
                          <a:solidFill>
                            <a:srgbClr val="00B050"/>
                          </a:solidFill>
                        </a:rPr>
                        <a:t>Elément de propriété</a:t>
                      </a:r>
                    </a:p>
                    <a:p>
                      <a:pPr>
                        <a:lnSpc>
                          <a:spcPct val="100000"/>
                        </a:lnSpc>
                        <a:spcBef>
                          <a:spcPts val="600"/>
                        </a:spcBef>
                      </a:pPr>
                      <a:r>
                        <a:rPr lang="fr-FR" sz="1600" dirty="0" smtClean="0">
                          <a:solidFill>
                            <a:srgbClr val="00B050"/>
                          </a:solidFill>
                        </a:rPr>
                        <a:t>Localisation numérique</a:t>
                      </a:r>
                    </a:p>
                    <a:p>
                      <a:pPr>
                        <a:lnSpc>
                          <a:spcPct val="100000"/>
                        </a:lnSpc>
                        <a:spcBef>
                          <a:spcPts val="600"/>
                        </a:spcBef>
                      </a:pPr>
                      <a:r>
                        <a:rPr lang="fr-FR" sz="1600" dirty="0" smtClean="0">
                          <a:solidFill>
                            <a:srgbClr val="00B050"/>
                          </a:solidFill>
                        </a:rPr>
                        <a:t>Identification universitaire étudiant</a:t>
                      </a:r>
                    </a:p>
                    <a:p>
                      <a:pPr>
                        <a:lnSpc>
                          <a:spcPct val="100000"/>
                        </a:lnSpc>
                        <a:spcBef>
                          <a:spcPts val="600"/>
                        </a:spcBef>
                      </a:pPr>
                      <a:r>
                        <a:rPr lang="fr-FR" sz="1600" dirty="0" smtClean="0"/>
                        <a:t>Statistiques</a:t>
                      </a:r>
                    </a:p>
                    <a:p>
                      <a:pPr>
                        <a:lnSpc>
                          <a:spcPct val="100000"/>
                        </a:lnSpc>
                        <a:spcBef>
                          <a:spcPts val="600"/>
                        </a:spcBef>
                      </a:pPr>
                      <a:r>
                        <a:rPr lang="fr-FR" sz="1600" dirty="0" smtClean="0">
                          <a:solidFill>
                            <a:srgbClr val="D78029"/>
                          </a:solidFill>
                        </a:rPr>
                        <a:t>Donnée</a:t>
                      </a:r>
                      <a:r>
                        <a:rPr lang="fr-FR" sz="1600" baseline="0" dirty="0" smtClean="0">
                          <a:solidFill>
                            <a:srgbClr val="D78029"/>
                          </a:solidFill>
                        </a:rPr>
                        <a:t> de vie privée</a:t>
                      </a:r>
                    </a:p>
                    <a:p>
                      <a:pPr>
                        <a:lnSpc>
                          <a:spcPct val="100000"/>
                        </a:lnSpc>
                        <a:spcBef>
                          <a:spcPts val="600"/>
                        </a:spcBef>
                      </a:pPr>
                      <a:r>
                        <a:rPr lang="fr-FR" sz="1600" baseline="0" dirty="0" smtClean="0">
                          <a:solidFill>
                            <a:srgbClr val="D78029"/>
                          </a:solidFill>
                        </a:rPr>
                        <a:t>Donnée confidentielle</a:t>
                      </a:r>
                    </a:p>
                    <a:p>
                      <a:pPr>
                        <a:lnSpc>
                          <a:spcPct val="100000"/>
                        </a:lnSpc>
                        <a:spcBef>
                          <a:spcPts val="600"/>
                        </a:spcBef>
                      </a:pPr>
                      <a:r>
                        <a:rPr lang="fr-FR" sz="1600" baseline="0" dirty="0" smtClean="0">
                          <a:solidFill>
                            <a:srgbClr val="FF0000"/>
                          </a:solidFill>
                        </a:rPr>
                        <a:t>Identificateur unique des personnes</a:t>
                      </a:r>
                    </a:p>
                    <a:p>
                      <a:pPr>
                        <a:lnSpc>
                          <a:spcPct val="100000"/>
                        </a:lnSpc>
                        <a:spcBef>
                          <a:spcPts val="600"/>
                        </a:spcBef>
                      </a:pPr>
                      <a:r>
                        <a:rPr lang="fr-FR" sz="1600" baseline="0" dirty="0" smtClean="0">
                          <a:solidFill>
                            <a:srgbClr val="FF0000"/>
                          </a:solidFill>
                        </a:rPr>
                        <a:t>Données de santé</a:t>
                      </a:r>
                      <a:endParaRPr lang="fr-FR" sz="1600" dirty="0">
                        <a:solidFill>
                          <a:srgbClr val="FF0000"/>
                        </a:solidFill>
                      </a:endParaRPr>
                    </a:p>
                  </a:txBody>
                  <a:tcPr/>
                </a:tc>
                <a:tc>
                  <a:txBody>
                    <a:bodyPr/>
                    <a:lstStyle/>
                    <a:p>
                      <a:pPr algn="ctr">
                        <a:lnSpc>
                          <a:spcPct val="100000"/>
                        </a:lnSpc>
                        <a:spcBef>
                          <a:spcPts val="600"/>
                        </a:spcBef>
                      </a:pPr>
                      <a:r>
                        <a:rPr lang="fr-FR" sz="1600" dirty="0" smtClean="0">
                          <a:solidFill>
                            <a:srgbClr val="00B050"/>
                          </a:solidFill>
                        </a:rPr>
                        <a:t>OUI</a:t>
                      </a:r>
                    </a:p>
                    <a:p>
                      <a:pPr algn="ctr">
                        <a:lnSpc>
                          <a:spcPct val="100000"/>
                        </a:lnSpc>
                        <a:spcBef>
                          <a:spcPts val="600"/>
                        </a:spcBef>
                      </a:pPr>
                      <a:r>
                        <a:rPr lang="fr-FR" sz="1600" dirty="0" smtClean="0">
                          <a:solidFill>
                            <a:srgbClr val="D78029"/>
                          </a:solidFill>
                        </a:rPr>
                        <a:t>OUI</a:t>
                      </a:r>
                    </a:p>
                    <a:p>
                      <a:pPr algn="ctr">
                        <a:lnSpc>
                          <a:spcPct val="100000"/>
                        </a:lnSpc>
                        <a:spcBef>
                          <a:spcPts val="600"/>
                        </a:spcBef>
                      </a:pPr>
                      <a:r>
                        <a:rPr lang="fr-FR" sz="1600" dirty="0" smtClean="0">
                          <a:solidFill>
                            <a:srgbClr val="00B050"/>
                          </a:solidFill>
                        </a:rPr>
                        <a:t>OUI</a:t>
                      </a:r>
                    </a:p>
                    <a:p>
                      <a:pPr algn="ctr">
                        <a:lnSpc>
                          <a:spcPct val="100000"/>
                        </a:lnSpc>
                        <a:spcBef>
                          <a:spcPts val="600"/>
                        </a:spcBef>
                      </a:pPr>
                      <a:r>
                        <a:rPr lang="fr-FR" sz="1600" dirty="0" smtClean="0"/>
                        <a:t>NON</a:t>
                      </a:r>
                    </a:p>
                    <a:p>
                      <a:pPr algn="ctr">
                        <a:lnSpc>
                          <a:spcPct val="100000"/>
                        </a:lnSpc>
                        <a:spcBef>
                          <a:spcPts val="600"/>
                        </a:spcBef>
                      </a:pPr>
                      <a:r>
                        <a:rPr lang="fr-FR" sz="1600" dirty="0" smtClean="0">
                          <a:solidFill>
                            <a:srgbClr val="00B050"/>
                          </a:solidFill>
                        </a:rPr>
                        <a:t>OUI</a:t>
                      </a:r>
                    </a:p>
                    <a:p>
                      <a:pPr algn="ctr">
                        <a:lnSpc>
                          <a:spcPct val="100000"/>
                        </a:lnSpc>
                        <a:spcBef>
                          <a:spcPts val="600"/>
                        </a:spcBef>
                      </a:pPr>
                      <a:r>
                        <a:rPr lang="fr-FR" sz="1600" dirty="0" smtClean="0">
                          <a:solidFill>
                            <a:srgbClr val="00B050"/>
                          </a:solidFill>
                        </a:rPr>
                        <a:t>OUI</a:t>
                      </a:r>
                    </a:p>
                    <a:p>
                      <a:pPr algn="ctr">
                        <a:lnSpc>
                          <a:spcPct val="100000"/>
                        </a:lnSpc>
                        <a:spcBef>
                          <a:spcPts val="600"/>
                        </a:spcBef>
                      </a:pPr>
                      <a:r>
                        <a:rPr lang="fr-FR" sz="1600" dirty="0" smtClean="0">
                          <a:solidFill>
                            <a:srgbClr val="00B050"/>
                          </a:solidFill>
                        </a:rPr>
                        <a:t>OUI</a:t>
                      </a:r>
                    </a:p>
                    <a:p>
                      <a:pPr algn="ctr">
                        <a:lnSpc>
                          <a:spcPct val="100000"/>
                        </a:lnSpc>
                        <a:spcBef>
                          <a:spcPts val="600"/>
                        </a:spcBef>
                      </a:pPr>
                      <a:r>
                        <a:rPr lang="fr-FR" sz="1600" dirty="0" smtClean="0"/>
                        <a:t>NON</a:t>
                      </a:r>
                    </a:p>
                    <a:p>
                      <a:pPr algn="ctr">
                        <a:lnSpc>
                          <a:spcPct val="100000"/>
                        </a:lnSpc>
                        <a:spcBef>
                          <a:spcPts val="600"/>
                        </a:spcBef>
                      </a:pPr>
                      <a:r>
                        <a:rPr lang="fr-FR" sz="1600" dirty="0" smtClean="0">
                          <a:solidFill>
                            <a:srgbClr val="D78029"/>
                          </a:solidFill>
                        </a:rPr>
                        <a:t>OUI</a:t>
                      </a:r>
                    </a:p>
                    <a:p>
                      <a:pPr algn="ctr">
                        <a:lnSpc>
                          <a:spcPct val="100000"/>
                        </a:lnSpc>
                        <a:spcBef>
                          <a:spcPts val="600"/>
                        </a:spcBef>
                      </a:pPr>
                      <a:r>
                        <a:rPr lang="fr-FR" sz="1600" dirty="0" smtClean="0">
                          <a:solidFill>
                            <a:srgbClr val="D78029"/>
                          </a:solidFill>
                        </a:rPr>
                        <a:t>OUI</a:t>
                      </a:r>
                    </a:p>
                    <a:p>
                      <a:pPr algn="ctr">
                        <a:lnSpc>
                          <a:spcPct val="100000"/>
                        </a:lnSpc>
                        <a:spcBef>
                          <a:spcPts val="600"/>
                        </a:spcBef>
                      </a:pPr>
                      <a:r>
                        <a:rPr lang="fr-FR" sz="1600" dirty="0" smtClean="0">
                          <a:solidFill>
                            <a:srgbClr val="FF0000"/>
                          </a:solidFill>
                        </a:rPr>
                        <a:t>OUI</a:t>
                      </a:r>
                    </a:p>
                    <a:p>
                      <a:pPr algn="ctr">
                        <a:lnSpc>
                          <a:spcPct val="100000"/>
                        </a:lnSpc>
                        <a:spcBef>
                          <a:spcPts val="600"/>
                        </a:spcBef>
                      </a:pPr>
                      <a:r>
                        <a:rPr lang="fr-FR" sz="1600" dirty="0" smtClean="0">
                          <a:solidFill>
                            <a:srgbClr val="FF0000"/>
                          </a:solidFill>
                        </a:rPr>
                        <a:t>OUI</a:t>
                      </a:r>
                      <a:endParaRPr lang="fr-FR" sz="1600" dirty="0">
                        <a:solidFill>
                          <a:srgbClr val="FF0000"/>
                        </a:solidFill>
                      </a:endParaRPr>
                    </a:p>
                  </a:txBody>
                  <a:tcPr/>
                </a:tc>
                <a:tc>
                  <a:txBody>
                    <a:bodyPr/>
                    <a:lstStyle/>
                    <a:p>
                      <a:pPr>
                        <a:lnSpc>
                          <a:spcPct val="100000"/>
                        </a:lnSpc>
                        <a:spcBef>
                          <a:spcPts val="600"/>
                        </a:spcBef>
                      </a:pPr>
                      <a:r>
                        <a:rPr lang="fr-FR" sz="1600" dirty="0" smtClean="0"/>
                        <a:t>Nom</a:t>
                      </a:r>
                    </a:p>
                    <a:p>
                      <a:pPr>
                        <a:lnSpc>
                          <a:spcPct val="100000"/>
                        </a:lnSpc>
                        <a:spcBef>
                          <a:spcPts val="600"/>
                        </a:spcBef>
                      </a:pPr>
                      <a:r>
                        <a:rPr lang="fr-FR" sz="1600" dirty="0" smtClean="0"/>
                        <a:t>Photo, enregistrement (Vidéo, audio)</a:t>
                      </a:r>
                    </a:p>
                    <a:p>
                      <a:pPr>
                        <a:lnSpc>
                          <a:spcPct val="100000"/>
                        </a:lnSpc>
                        <a:spcBef>
                          <a:spcPts val="600"/>
                        </a:spcBef>
                      </a:pPr>
                      <a:r>
                        <a:rPr lang="fr-FR" sz="1600" dirty="0" smtClean="0"/>
                        <a:t>Adresse mail</a:t>
                      </a:r>
                    </a:p>
                    <a:p>
                      <a:pPr>
                        <a:lnSpc>
                          <a:spcPct val="100000"/>
                        </a:lnSpc>
                        <a:spcBef>
                          <a:spcPts val="600"/>
                        </a:spcBef>
                      </a:pPr>
                      <a:r>
                        <a:rPr lang="fr-FR" sz="1600" dirty="0" smtClean="0"/>
                        <a:t>Données météorologiques, sismiques…</a:t>
                      </a:r>
                    </a:p>
                    <a:p>
                      <a:pPr>
                        <a:lnSpc>
                          <a:spcPct val="100000"/>
                        </a:lnSpc>
                        <a:spcBef>
                          <a:spcPts val="600"/>
                        </a:spcBef>
                      </a:pPr>
                      <a:r>
                        <a:rPr lang="fr-FR" sz="1600" dirty="0" smtClean="0"/>
                        <a:t>Race de son chien</a:t>
                      </a:r>
                    </a:p>
                    <a:p>
                      <a:pPr>
                        <a:lnSpc>
                          <a:spcPct val="100000"/>
                        </a:lnSpc>
                        <a:spcBef>
                          <a:spcPts val="600"/>
                        </a:spcBef>
                      </a:pPr>
                      <a:r>
                        <a:rPr lang="fr-FR" sz="1600" dirty="0" smtClean="0"/>
                        <a:t>Adresse IP (ordi, smartphone…)</a:t>
                      </a:r>
                    </a:p>
                    <a:p>
                      <a:pPr>
                        <a:lnSpc>
                          <a:spcPct val="100000"/>
                        </a:lnSpc>
                        <a:spcBef>
                          <a:spcPts val="600"/>
                        </a:spcBef>
                      </a:pPr>
                      <a:r>
                        <a:rPr lang="fr-FR" sz="1600" dirty="0" smtClean="0"/>
                        <a:t>N° étudiant (INE..)</a:t>
                      </a:r>
                    </a:p>
                    <a:p>
                      <a:pPr>
                        <a:lnSpc>
                          <a:spcPct val="100000"/>
                        </a:lnSpc>
                        <a:spcBef>
                          <a:spcPts val="600"/>
                        </a:spcBef>
                      </a:pPr>
                      <a:r>
                        <a:rPr lang="fr-FR" sz="1600" dirty="0" smtClean="0"/>
                        <a:t>Sondage,</a:t>
                      </a:r>
                      <a:r>
                        <a:rPr lang="fr-FR" sz="1600" baseline="0" dirty="0" smtClean="0"/>
                        <a:t> résultats scientifiques</a:t>
                      </a:r>
                    </a:p>
                    <a:p>
                      <a:pPr>
                        <a:lnSpc>
                          <a:spcPct val="100000"/>
                        </a:lnSpc>
                        <a:spcBef>
                          <a:spcPts val="600"/>
                        </a:spcBef>
                      </a:pPr>
                      <a:r>
                        <a:rPr lang="fr-FR" sz="1600" baseline="0" dirty="0" smtClean="0"/>
                        <a:t>Médecin traitant</a:t>
                      </a:r>
                    </a:p>
                    <a:p>
                      <a:pPr>
                        <a:lnSpc>
                          <a:spcPct val="100000"/>
                        </a:lnSpc>
                        <a:spcBef>
                          <a:spcPts val="600"/>
                        </a:spcBef>
                      </a:pPr>
                      <a:r>
                        <a:rPr lang="fr-FR" sz="1600" dirty="0" smtClean="0"/>
                        <a:t>Numéro</a:t>
                      </a:r>
                      <a:r>
                        <a:rPr lang="fr-FR" sz="1600" baseline="0" dirty="0" smtClean="0"/>
                        <a:t> de compte bancaire</a:t>
                      </a:r>
                    </a:p>
                    <a:p>
                      <a:pPr>
                        <a:lnSpc>
                          <a:spcPct val="100000"/>
                        </a:lnSpc>
                        <a:spcBef>
                          <a:spcPts val="600"/>
                        </a:spcBef>
                      </a:pPr>
                      <a:r>
                        <a:rPr lang="fr-FR" sz="1600" baseline="0" dirty="0" smtClean="0"/>
                        <a:t>Numéro de sécurité sociale</a:t>
                      </a:r>
                    </a:p>
                    <a:p>
                      <a:pPr>
                        <a:lnSpc>
                          <a:spcPct val="100000"/>
                        </a:lnSpc>
                        <a:spcBef>
                          <a:spcPts val="600"/>
                        </a:spcBef>
                      </a:pPr>
                      <a:r>
                        <a:rPr lang="fr-FR" sz="1600" baseline="0" dirty="0" smtClean="0"/>
                        <a:t>IRM, scanner</a:t>
                      </a:r>
                      <a:endParaRPr lang="fr-FR" sz="1600" dirty="0"/>
                    </a:p>
                  </a:txBody>
                  <a:tcPr/>
                </a:tc>
                <a:extLst>
                  <a:ext uri="{0D108BD9-81ED-4DB2-BD59-A6C34878D82A}">
                    <a16:rowId xmlns:a16="http://schemas.microsoft.com/office/drawing/2014/main" val="2284826896"/>
                  </a:ext>
                </a:extLst>
              </a:tr>
            </a:tbl>
          </a:graphicData>
        </a:graphic>
      </p:graphicFrame>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4</a:t>
            </a:fld>
            <a:endParaRPr lang="fr-FR" altLang="fr-FR"/>
          </a:p>
        </p:txBody>
      </p:sp>
      <p:sp>
        <p:nvSpPr>
          <p:cNvPr id="8" name="Rectangle 7"/>
          <p:cNvSpPr/>
          <p:nvPr/>
        </p:nvSpPr>
        <p:spPr bwMode="auto">
          <a:xfrm>
            <a:off x="1691680" y="779376"/>
            <a:ext cx="432048" cy="21602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endParaRPr>
          </a:p>
        </p:txBody>
      </p:sp>
      <p:sp>
        <p:nvSpPr>
          <p:cNvPr id="9" name="Rectangle 8"/>
          <p:cNvSpPr/>
          <p:nvPr/>
        </p:nvSpPr>
        <p:spPr bwMode="auto">
          <a:xfrm>
            <a:off x="1691680" y="1124744"/>
            <a:ext cx="432048" cy="216024"/>
          </a:xfrm>
          <a:prstGeom prst="rect">
            <a:avLst/>
          </a:prstGeom>
          <a:solidFill>
            <a:srgbClr val="00B050"/>
          </a:solidFill>
          <a:ln w="9525" cap="flat" cmpd="sng" algn="ctr">
            <a:solidFill>
              <a:srgbClr val="00B050"/>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endParaRPr>
          </a:p>
        </p:txBody>
      </p:sp>
      <p:sp>
        <p:nvSpPr>
          <p:cNvPr id="10" name="Rectangle 9"/>
          <p:cNvSpPr/>
          <p:nvPr/>
        </p:nvSpPr>
        <p:spPr bwMode="auto">
          <a:xfrm>
            <a:off x="5004048" y="1124744"/>
            <a:ext cx="432048" cy="216024"/>
          </a:xfrm>
          <a:prstGeom prst="rect">
            <a:avLst/>
          </a:prstGeom>
          <a:solidFill>
            <a:schemeClr val="tx2"/>
          </a:solidFill>
          <a:ln w="9525"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endParaRPr>
          </a:p>
        </p:txBody>
      </p:sp>
      <p:sp>
        <p:nvSpPr>
          <p:cNvPr id="11" name="Rectangle 10"/>
          <p:cNvSpPr/>
          <p:nvPr/>
        </p:nvSpPr>
        <p:spPr bwMode="auto">
          <a:xfrm>
            <a:off x="5004048" y="764704"/>
            <a:ext cx="432048" cy="216024"/>
          </a:xfrm>
          <a:prstGeom prst="rect">
            <a:avLst/>
          </a:prstGeom>
          <a:solidFill>
            <a:srgbClr val="D78029"/>
          </a:solidFill>
          <a:ln w="9525" cap="flat" cmpd="sng" algn="ctr">
            <a:solidFill>
              <a:srgbClr val="D78029"/>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endParaRPr>
          </a:p>
        </p:txBody>
      </p:sp>
      <p:sp>
        <p:nvSpPr>
          <p:cNvPr id="12" name="ZoneTexte 11"/>
          <p:cNvSpPr txBox="1"/>
          <p:nvPr/>
        </p:nvSpPr>
        <p:spPr>
          <a:xfrm>
            <a:off x="2171823" y="736128"/>
            <a:ext cx="2400017" cy="307777"/>
          </a:xfrm>
          <a:prstGeom prst="rect">
            <a:avLst/>
          </a:prstGeom>
          <a:noFill/>
        </p:spPr>
        <p:txBody>
          <a:bodyPr wrap="none" rtlCol="0">
            <a:spAutoFit/>
          </a:bodyPr>
          <a:lstStyle/>
          <a:p>
            <a:r>
              <a:rPr lang="fr-FR" dirty="0" smtClean="0"/>
              <a:t>Pas à caractère personnel</a:t>
            </a:r>
            <a:endParaRPr lang="fr-FR" dirty="0"/>
          </a:p>
        </p:txBody>
      </p:sp>
      <p:sp>
        <p:nvSpPr>
          <p:cNvPr id="13" name="ZoneTexte 12"/>
          <p:cNvSpPr txBox="1"/>
          <p:nvPr/>
        </p:nvSpPr>
        <p:spPr>
          <a:xfrm>
            <a:off x="2195736" y="1076423"/>
            <a:ext cx="2077813" cy="307777"/>
          </a:xfrm>
          <a:prstGeom prst="rect">
            <a:avLst/>
          </a:prstGeom>
          <a:noFill/>
        </p:spPr>
        <p:txBody>
          <a:bodyPr wrap="none" rtlCol="0">
            <a:spAutoFit/>
          </a:bodyPr>
          <a:lstStyle/>
          <a:p>
            <a:r>
              <a:rPr lang="fr-FR" dirty="0" smtClean="0"/>
              <a:t>A caractère personnel</a:t>
            </a:r>
          </a:p>
        </p:txBody>
      </p:sp>
      <p:sp>
        <p:nvSpPr>
          <p:cNvPr id="14" name="ZoneTexte 13"/>
          <p:cNvSpPr txBox="1"/>
          <p:nvPr/>
        </p:nvSpPr>
        <p:spPr>
          <a:xfrm>
            <a:off x="5508104" y="730671"/>
            <a:ext cx="3071675" cy="307777"/>
          </a:xfrm>
          <a:prstGeom prst="rect">
            <a:avLst/>
          </a:prstGeom>
          <a:noFill/>
        </p:spPr>
        <p:txBody>
          <a:bodyPr wrap="none" rtlCol="0">
            <a:spAutoFit/>
          </a:bodyPr>
          <a:lstStyle/>
          <a:p>
            <a:r>
              <a:rPr lang="fr-FR" dirty="0" smtClean="0"/>
              <a:t>A caractère hautement personnel</a:t>
            </a:r>
          </a:p>
        </p:txBody>
      </p:sp>
      <p:sp>
        <p:nvSpPr>
          <p:cNvPr id="15" name="ZoneTexte 14"/>
          <p:cNvSpPr txBox="1"/>
          <p:nvPr/>
        </p:nvSpPr>
        <p:spPr>
          <a:xfrm>
            <a:off x="5508104" y="1067024"/>
            <a:ext cx="2842446" cy="307777"/>
          </a:xfrm>
          <a:prstGeom prst="rect">
            <a:avLst/>
          </a:prstGeom>
          <a:noFill/>
        </p:spPr>
        <p:txBody>
          <a:bodyPr wrap="none" rtlCol="0">
            <a:spAutoFit/>
          </a:bodyPr>
          <a:lstStyle/>
          <a:p>
            <a:r>
              <a:rPr lang="fr-FR" dirty="0" smtClean="0"/>
              <a:t>A caractère personnel sensible</a:t>
            </a:r>
            <a:endParaRPr lang="fr-FR" dirty="0"/>
          </a:p>
        </p:txBody>
      </p:sp>
      <p:sp>
        <p:nvSpPr>
          <p:cNvPr id="16" name="Rectangle 15"/>
          <p:cNvSpPr/>
          <p:nvPr/>
        </p:nvSpPr>
        <p:spPr bwMode="auto">
          <a:xfrm>
            <a:off x="142674" y="1963548"/>
            <a:ext cx="4600776" cy="3792772"/>
          </a:xfrm>
          <a:prstGeom prst="rect">
            <a:avLst/>
          </a:prstGeom>
          <a:solidFill>
            <a:srgbClr val="E5E5E8"/>
          </a:solidFill>
          <a:ln w="9525" cap="flat" cmpd="sng" algn="ctr">
            <a:solidFill>
              <a:schemeClr val="bg2">
                <a:lumMod val="40000"/>
                <a:lumOff val="60000"/>
              </a:schemeClr>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Lucida Sans" panose="020B0602030504020204" pitchFamily="34" charset="0"/>
              <a:cs typeface="Times New Roman" panose="02020603050405020304" pitchFamily="18" charset="0"/>
            </a:endParaRPr>
          </a:p>
        </p:txBody>
      </p:sp>
    </p:spTree>
    <p:extLst>
      <p:ext uri="{BB962C8B-B14F-4D97-AF65-F5344CB8AC3E}">
        <p14:creationId xmlns:p14="http://schemas.microsoft.com/office/powerpoint/2010/main" val="442210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16"/>
                                        </p:tgtEl>
                                        <p:attrNameLst>
                                          <p:attrName>ppt_x</p:attrName>
                                        </p:attrNameLst>
                                      </p:cBhvr>
                                      <p:tavLst>
                                        <p:tav tm="0">
                                          <p:val>
                                            <p:strVal val="ppt_x"/>
                                          </p:val>
                                        </p:tav>
                                        <p:tav tm="100000">
                                          <p:val>
                                            <p:strVal val="ppt_x"/>
                                          </p:val>
                                        </p:tav>
                                      </p:tavLst>
                                    </p:anim>
                                    <p:anim calcmode="lin" valueType="num">
                                      <p:cBhvr additive="base">
                                        <p:cTn id="7" dur="500"/>
                                        <p:tgtEl>
                                          <p:spTgt spid="16"/>
                                        </p:tgtEl>
                                        <p:attrNameLst>
                                          <p:attrName>ppt_y</p:attrName>
                                        </p:attrNameLst>
                                      </p:cBhvr>
                                      <p:tavLst>
                                        <p:tav tm="0">
                                          <p:val>
                                            <p:strVal val="ppt_y"/>
                                          </p:val>
                                        </p:tav>
                                        <p:tav tm="100000">
                                          <p:val>
                                            <p:strVal val="1+ppt_h/2"/>
                                          </p:val>
                                        </p:tav>
                                      </p:tavLst>
                                    </p:anim>
                                    <p:set>
                                      <p:cBhvr>
                                        <p:cTn id="8"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2432" y="447328"/>
            <a:ext cx="6858000" cy="533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r>
              <a:rPr lang="fr-FR" sz="2000" dirty="0" smtClean="0"/>
              <a:t>Les </a:t>
            </a:r>
            <a:r>
              <a:rPr lang="fr-FR" sz="2000" dirty="0"/>
              <a:t>données à caractère personnel : quelles sont-elles ?</a:t>
            </a:r>
          </a:p>
        </p:txBody>
      </p:sp>
      <p:sp>
        <p:nvSpPr>
          <p:cNvPr id="3" name="Espace réservé du contenu 2"/>
          <p:cNvSpPr>
            <a:spLocks noGrp="1"/>
          </p:cNvSpPr>
          <p:nvPr>
            <p:ph idx="1"/>
          </p:nvPr>
        </p:nvSpPr>
        <p:spPr/>
        <p:txBody>
          <a:bodyPr/>
          <a:lstStyle/>
          <a:p>
            <a:pPr algn="just">
              <a:buClr>
                <a:srgbClr val="E00034"/>
              </a:buClr>
              <a:buFont typeface="Wingdings" panose="05000000000000000000" pitchFamily="2" charset="2"/>
              <a:buChar char="§"/>
            </a:pPr>
            <a:r>
              <a:rPr lang="fr-FR" dirty="0" smtClean="0">
                <a:latin typeface="Lucida Sans" panose="020B0602030504020204" pitchFamily="34" charset="0"/>
              </a:rPr>
              <a:t>Des </a:t>
            </a:r>
            <a:r>
              <a:rPr lang="fr-FR" dirty="0">
                <a:latin typeface="Lucida Sans" panose="020B0602030504020204" pitchFamily="34" charset="0"/>
              </a:rPr>
              <a:t>données directement </a:t>
            </a:r>
            <a:r>
              <a:rPr lang="fr-FR" dirty="0" err="1" smtClean="0">
                <a:latin typeface="Lucida Sans" panose="020B0602030504020204" pitchFamily="34" charset="0"/>
              </a:rPr>
              <a:t>identifiantes</a:t>
            </a:r>
            <a:r>
              <a:rPr lang="fr-FR" dirty="0" smtClean="0">
                <a:latin typeface="Lucida Sans" panose="020B0602030504020204" pitchFamily="34" charset="0"/>
              </a:rPr>
              <a:t> </a:t>
            </a:r>
            <a:r>
              <a:rPr lang="fr-FR" b="0" dirty="0" smtClean="0">
                <a:latin typeface="Lucida Sans" panose="020B0602030504020204" pitchFamily="34" charset="0"/>
              </a:rPr>
              <a:t>(ex : fiches de paye, coordonnées bancaires, devis, factures…)</a:t>
            </a:r>
            <a:endParaRPr lang="fr-FR" b="0" dirty="0">
              <a:latin typeface="Lucida Sans" panose="020B0602030504020204" pitchFamily="34" charset="0"/>
            </a:endParaRPr>
          </a:p>
          <a:p>
            <a:pPr algn="just">
              <a:buClr>
                <a:srgbClr val="E00034"/>
              </a:buClr>
              <a:buFont typeface="Wingdings" panose="05000000000000000000" pitchFamily="2" charset="2"/>
              <a:buChar char="§"/>
            </a:pPr>
            <a:r>
              <a:rPr lang="fr-FR" dirty="0" smtClean="0">
                <a:latin typeface="Lucida Sans" panose="020B0602030504020204" pitchFamily="34" charset="0"/>
              </a:rPr>
              <a:t>Des </a:t>
            </a:r>
            <a:r>
              <a:rPr lang="fr-FR" dirty="0">
                <a:latin typeface="Lucida Sans" panose="020B0602030504020204" pitchFamily="34" charset="0"/>
              </a:rPr>
              <a:t>données indirectement </a:t>
            </a:r>
            <a:r>
              <a:rPr lang="fr-FR" dirty="0" err="1">
                <a:latin typeface="Lucida Sans" panose="020B0602030504020204" pitchFamily="34" charset="0"/>
              </a:rPr>
              <a:t>identifiantes</a:t>
            </a:r>
            <a:endParaRPr lang="fr-FR" dirty="0">
              <a:latin typeface="Lucida Sans" panose="020B0602030504020204" pitchFamily="34" charset="0"/>
            </a:endParaRPr>
          </a:p>
          <a:p>
            <a:pPr algn="just">
              <a:buClr>
                <a:srgbClr val="E00034"/>
              </a:buClr>
              <a:buFont typeface="Wingdings" panose="05000000000000000000" pitchFamily="2" charset="2"/>
              <a:buChar char="§"/>
            </a:pPr>
            <a:r>
              <a:rPr lang="fr-FR" b="0" dirty="0" smtClean="0">
                <a:latin typeface="Lucida Sans" panose="020B0602030504020204" pitchFamily="34" charset="0"/>
              </a:rPr>
              <a:t>Toute</a:t>
            </a:r>
            <a:r>
              <a:rPr lang="fr-FR" dirty="0" smtClean="0">
                <a:latin typeface="Lucida Sans" panose="020B0602030504020204" pitchFamily="34" charset="0"/>
              </a:rPr>
              <a:t> </a:t>
            </a:r>
            <a:r>
              <a:rPr lang="fr-FR" dirty="0">
                <a:latin typeface="Lucida Sans" panose="020B0602030504020204" pitchFamily="34" charset="0"/>
              </a:rPr>
              <a:t>combinaison d’informations </a:t>
            </a:r>
            <a:r>
              <a:rPr lang="fr-FR" b="0" dirty="0">
                <a:latin typeface="Lucida Sans" panose="020B0602030504020204" pitchFamily="34" charset="0"/>
              </a:rPr>
              <a:t>permettant d’identifier la personne</a:t>
            </a:r>
          </a:p>
          <a:p>
            <a:pPr marL="0" indent="0" algn="just">
              <a:buNone/>
            </a:pPr>
            <a:endParaRPr lang="fr-FR" sz="1200" b="0" dirty="0" smtClean="0">
              <a:latin typeface="Lucida Sans" panose="020B0602030504020204" pitchFamily="34" charset="0"/>
            </a:endParaRPr>
          </a:p>
          <a:p>
            <a:pPr marL="0" indent="0" algn="just">
              <a:buNone/>
            </a:pPr>
            <a:r>
              <a:rPr lang="fr-FR" sz="1200" b="0" dirty="0" smtClean="0">
                <a:latin typeface="Lucida Sans" panose="020B0602030504020204" pitchFamily="34" charset="0"/>
              </a:rPr>
              <a:t>Différents </a:t>
            </a:r>
            <a:r>
              <a:rPr lang="fr-FR" sz="1200" b="0" dirty="0">
                <a:latin typeface="Lucida Sans" panose="020B0602030504020204" pitchFamily="34" charset="0"/>
              </a:rPr>
              <a:t>supports peuvent contenir des données à caractère personnel :</a:t>
            </a:r>
          </a:p>
          <a:p>
            <a:pPr algn="just">
              <a:buClr>
                <a:srgbClr val="E00034"/>
              </a:buClr>
              <a:buFont typeface="Wingdings" panose="05000000000000000000" pitchFamily="2" charset="2"/>
              <a:buChar char="§"/>
            </a:pPr>
            <a:r>
              <a:rPr lang="fr-FR" sz="1200" b="0" dirty="0">
                <a:latin typeface="Lucida Sans" panose="020B0602030504020204" pitchFamily="34" charset="0"/>
              </a:rPr>
              <a:t>Une note sur un post-it</a:t>
            </a:r>
          </a:p>
          <a:p>
            <a:pPr algn="just">
              <a:buClr>
                <a:srgbClr val="E00034"/>
              </a:buClr>
              <a:buFont typeface="Wingdings" panose="05000000000000000000" pitchFamily="2" charset="2"/>
              <a:buChar char="§"/>
            </a:pPr>
            <a:r>
              <a:rPr lang="fr-FR" sz="1200" b="0" dirty="0">
                <a:latin typeface="Lucida Sans" panose="020B0602030504020204" pitchFamily="34" charset="0"/>
              </a:rPr>
              <a:t>Un document papier</a:t>
            </a:r>
          </a:p>
          <a:p>
            <a:pPr algn="just">
              <a:buClr>
                <a:srgbClr val="E00034"/>
              </a:buClr>
              <a:buFont typeface="Wingdings" panose="05000000000000000000" pitchFamily="2" charset="2"/>
              <a:buChar char="§"/>
            </a:pPr>
            <a:r>
              <a:rPr lang="fr-FR" sz="1200" b="0" dirty="0">
                <a:latin typeface="Lucida Sans" panose="020B0602030504020204" pitchFamily="34" charset="0"/>
              </a:rPr>
              <a:t>Un fichier informatique</a:t>
            </a:r>
          </a:p>
          <a:p>
            <a:pPr algn="just">
              <a:buClr>
                <a:srgbClr val="E00034"/>
              </a:buClr>
              <a:buFont typeface="Wingdings" panose="05000000000000000000" pitchFamily="2" charset="2"/>
              <a:buChar char="§"/>
            </a:pPr>
            <a:r>
              <a:rPr lang="fr-FR" sz="1200" b="0" dirty="0">
                <a:latin typeface="Lucida Sans" panose="020B0602030504020204" pitchFamily="34" charset="0"/>
              </a:rPr>
              <a:t>Une photo</a:t>
            </a:r>
          </a:p>
          <a:p>
            <a:pPr algn="just">
              <a:buClr>
                <a:srgbClr val="E00034"/>
              </a:buClr>
              <a:buFont typeface="Wingdings" panose="05000000000000000000" pitchFamily="2" charset="2"/>
              <a:buChar char="§"/>
            </a:pPr>
            <a:r>
              <a:rPr lang="fr-FR" sz="1200" b="0" dirty="0">
                <a:latin typeface="Lucida Sans" panose="020B0602030504020204" pitchFamily="34" charset="0"/>
              </a:rPr>
              <a:t>Une </a:t>
            </a:r>
            <a:r>
              <a:rPr lang="fr-FR" sz="1200" b="0" dirty="0" smtClean="0">
                <a:latin typeface="Lucida Sans" panose="020B0602030504020204" pitchFamily="34" charset="0"/>
              </a:rPr>
              <a:t>vidéo</a:t>
            </a:r>
            <a:endParaRPr lang="fr-FR" sz="1200" b="0" dirty="0">
              <a:latin typeface="Lucida Sans" panose="020B0602030504020204" pitchFamily="34" charset="0"/>
            </a:endParaRPr>
          </a:p>
          <a:p>
            <a:pPr algn="just">
              <a:buClr>
                <a:srgbClr val="E00034"/>
              </a:buClr>
              <a:buFont typeface="Wingdings" panose="05000000000000000000" pitchFamily="2" charset="2"/>
              <a:buChar char="§"/>
            </a:pPr>
            <a:r>
              <a:rPr lang="fr-FR" sz="1200" b="0" dirty="0">
                <a:latin typeface="Lucida Sans" panose="020B0602030504020204" pitchFamily="34" charset="0"/>
              </a:rPr>
              <a:t>Un enregistrement </a:t>
            </a:r>
            <a:r>
              <a:rPr lang="fr-FR" sz="1200" b="0" dirty="0" smtClean="0">
                <a:latin typeface="Lucida Sans" panose="020B0602030504020204" pitchFamily="34" charset="0"/>
              </a:rPr>
              <a:t>audio…</a:t>
            </a:r>
            <a:endParaRPr lang="fr-FR" sz="1200" b="0" dirty="0">
              <a:latin typeface="Lucida Sans" panose="020B0602030504020204" pitchFamily="34" charset="0"/>
            </a:endParaRPr>
          </a:p>
          <a:p>
            <a:endParaRPr lang="fr-FR" b="0"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86DA12BE-B838-427F-A193-AC5268FDE5EF}" type="slidenum">
              <a:rPr lang="fr-FR" altLang="fr-FR" smtClean="0"/>
              <a:pPr/>
              <a:t>5</a:t>
            </a:fld>
            <a:endParaRPr lang="fr-FR" altLang="fr-FR"/>
          </a:p>
        </p:txBody>
      </p:sp>
    </p:spTree>
    <p:extLst>
      <p:ext uri="{BB962C8B-B14F-4D97-AF65-F5344CB8AC3E}">
        <p14:creationId xmlns:p14="http://schemas.microsoft.com/office/powerpoint/2010/main" val="15141325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332656"/>
            <a:ext cx="6858000" cy="533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r>
              <a:rPr lang="fr-FR" sz="2000" dirty="0" smtClean="0"/>
              <a:t>Règlement Général de Protection des Données (RGPD) </a:t>
            </a:r>
            <a:r>
              <a:rPr lang="fr-FR" sz="2000" dirty="0"/>
              <a:t>– Traitement de données</a:t>
            </a:r>
          </a:p>
        </p:txBody>
      </p:sp>
      <p:sp>
        <p:nvSpPr>
          <p:cNvPr id="3" name="Espace réservé du contenu 2"/>
          <p:cNvSpPr>
            <a:spLocks noGrp="1"/>
          </p:cNvSpPr>
          <p:nvPr>
            <p:ph idx="1"/>
          </p:nvPr>
        </p:nvSpPr>
        <p:spPr>
          <a:xfrm>
            <a:off x="1162050" y="1263464"/>
            <a:ext cx="6858000" cy="4641304"/>
          </a:xfrm>
        </p:spPr>
        <p:txBody>
          <a:bodyPr/>
          <a:lstStyle/>
          <a:p>
            <a:pPr marL="0" indent="0" algn="just">
              <a:buNone/>
            </a:pPr>
            <a:r>
              <a:rPr lang="fr-FR" b="0" dirty="0" smtClean="0"/>
              <a:t>RGPD – Article 4</a:t>
            </a:r>
          </a:p>
          <a:p>
            <a:pPr marL="0" indent="0" algn="just">
              <a:spcAft>
                <a:spcPts val="600"/>
              </a:spcAft>
              <a:buNone/>
            </a:pPr>
            <a:r>
              <a:rPr lang="fr-FR" b="0" dirty="0" smtClean="0"/>
              <a:t>« Est un traitement </a:t>
            </a:r>
            <a:r>
              <a:rPr lang="fr-FR" dirty="0">
                <a:solidFill>
                  <a:srgbClr val="E00034"/>
                </a:solidFill>
              </a:rPr>
              <a:t>toute opération ou tout ensemble d’opérations effectuées ou non à l’aide de procédés automatisés et appliqués à des données</a:t>
            </a:r>
            <a:r>
              <a:rPr lang="fr-FR" dirty="0" smtClean="0"/>
              <a:t> </a:t>
            </a:r>
            <a:r>
              <a:rPr lang="fr-FR" b="0" dirty="0" smtClean="0"/>
              <a:t>ou des ensembles de données à caractère personnel […] »</a:t>
            </a:r>
          </a:p>
          <a:p>
            <a:pPr marL="0" indent="0" algn="just">
              <a:spcBef>
                <a:spcPts val="600"/>
              </a:spcBef>
              <a:buNone/>
            </a:pPr>
            <a:endParaRPr lang="fr-FR" sz="1200" b="0" dirty="0" smtClean="0">
              <a:latin typeface="Lucida Sans" panose="020B0602030504020204" pitchFamily="34" charset="0"/>
            </a:endParaRPr>
          </a:p>
          <a:p>
            <a:pPr marL="0" indent="0" algn="just">
              <a:spcBef>
                <a:spcPts val="600"/>
              </a:spcBef>
              <a:buNone/>
            </a:pPr>
            <a:r>
              <a:rPr lang="fr-FR" sz="1200" b="0" dirty="0" smtClean="0">
                <a:latin typeface="Lucida Sans" panose="020B0602030504020204" pitchFamily="34" charset="0"/>
              </a:rPr>
              <a:t>Sont ainsi notamment concernés les opérations suivantes :</a:t>
            </a:r>
          </a:p>
          <a:p>
            <a:pPr algn="just">
              <a:spcBef>
                <a:spcPts val="600"/>
              </a:spcBef>
              <a:buClr>
                <a:srgbClr val="E00034"/>
              </a:buClr>
              <a:buFont typeface="Wingdings" panose="05000000000000000000" pitchFamily="2" charset="2"/>
              <a:buChar char="§"/>
            </a:pPr>
            <a:r>
              <a:rPr lang="fr-FR" sz="1200" b="0" dirty="0" smtClean="0">
                <a:latin typeface="Lucida Sans" panose="020B0602030504020204" pitchFamily="34" charset="0"/>
              </a:rPr>
              <a:t>la collecte</a:t>
            </a:r>
          </a:p>
          <a:p>
            <a:pPr algn="just">
              <a:spcBef>
                <a:spcPts val="600"/>
              </a:spcBef>
              <a:buClr>
                <a:srgbClr val="E00034"/>
              </a:buClr>
              <a:buFont typeface="Wingdings" panose="05000000000000000000" pitchFamily="2" charset="2"/>
              <a:buChar char="§"/>
            </a:pPr>
            <a:r>
              <a:rPr lang="fr-FR" sz="1200" b="0" dirty="0" smtClean="0">
                <a:latin typeface="Lucida Sans" panose="020B0602030504020204" pitchFamily="34" charset="0"/>
              </a:rPr>
              <a:t>l’enregistrement</a:t>
            </a:r>
          </a:p>
          <a:p>
            <a:pPr algn="just">
              <a:spcBef>
                <a:spcPts val="600"/>
              </a:spcBef>
              <a:buClr>
                <a:srgbClr val="E00034"/>
              </a:buClr>
              <a:buFont typeface="Wingdings" panose="05000000000000000000" pitchFamily="2" charset="2"/>
              <a:buChar char="§"/>
            </a:pPr>
            <a:r>
              <a:rPr lang="fr-FR" sz="1200" b="0" dirty="0" smtClean="0">
                <a:latin typeface="Lucida Sans" panose="020B0602030504020204" pitchFamily="34" charset="0"/>
              </a:rPr>
              <a:t>la structuration</a:t>
            </a:r>
          </a:p>
          <a:p>
            <a:pPr algn="just">
              <a:spcBef>
                <a:spcPts val="600"/>
              </a:spcBef>
              <a:buClr>
                <a:srgbClr val="E00034"/>
              </a:buClr>
              <a:buFont typeface="Wingdings" panose="05000000000000000000" pitchFamily="2" charset="2"/>
              <a:buChar char="§"/>
            </a:pPr>
            <a:r>
              <a:rPr lang="fr-FR" sz="1200" b="0" dirty="0" smtClean="0">
                <a:latin typeface="Lucida Sans" panose="020B0602030504020204" pitchFamily="34" charset="0"/>
              </a:rPr>
              <a:t>la conservation (l’hébergement)</a:t>
            </a:r>
          </a:p>
          <a:p>
            <a:pPr algn="just">
              <a:spcBef>
                <a:spcPts val="600"/>
              </a:spcBef>
              <a:buClr>
                <a:srgbClr val="E00034"/>
              </a:buClr>
              <a:buFont typeface="Wingdings" panose="05000000000000000000" pitchFamily="2" charset="2"/>
              <a:buChar char="§"/>
            </a:pPr>
            <a:r>
              <a:rPr lang="fr-FR" sz="1200" b="0" dirty="0" smtClean="0">
                <a:latin typeface="Lucida Sans" panose="020B0602030504020204" pitchFamily="34" charset="0"/>
              </a:rPr>
              <a:t>la transmission</a:t>
            </a:r>
          </a:p>
          <a:p>
            <a:pPr algn="just">
              <a:spcBef>
                <a:spcPts val="600"/>
              </a:spcBef>
              <a:buClr>
                <a:srgbClr val="E00034"/>
              </a:buClr>
              <a:buFont typeface="Wingdings" panose="05000000000000000000" pitchFamily="2" charset="2"/>
              <a:buChar char="§"/>
            </a:pPr>
            <a:r>
              <a:rPr lang="fr-FR" sz="1200" b="0" dirty="0" smtClean="0">
                <a:latin typeface="Lucida Sans" panose="020B0602030504020204" pitchFamily="34" charset="0"/>
              </a:rPr>
              <a:t>la modification</a:t>
            </a:r>
          </a:p>
          <a:p>
            <a:pPr algn="just">
              <a:spcBef>
                <a:spcPts val="600"/>
              </a:spcBef>
              <a:buClr>
                <a:srgbClr val="E00034"/>
              </a:buClr>
              <a:buFont typeface="Wingdings" panose="05000000000000000000" pitchFamily="2" charset="2"/>
              <a:buChar char="§"/>
            </a:pPr>
            <a:r>
              <a:rPr lang="fr-FR" sz="1200" b="0" dirty="0" smtClean="0">
                <a:latin typeface="Lucida Sans" panose="020B0602030504020204" pitchFamily="34" charset="0"/>
              </a:rPr>
              <a:t>l’extraction</a:t>
            </a:r>
          </a:p>
          <a:p>
            <a:pPr algn="just">
              <a:spcBef>
                <a:spcPts val="600"/>
              </a:spcBef>
              <a:buClr>
                <a:srgbClr val="E00034"/>
              </a:buClr>
              <a:buFont typeface="Wingdings" panose="05000000000000000000" pitchFamily="2" charset="2"/>
              <a:buChar char="§"/>
            </a:pPr>
            <a:r>
              <a:rPr lang="fr-FR" sz="1200" b="0" dirty="0" smtClean="0">
                <a:latin typeface="Lucida Sans" panose="020B0602030504020204" pitchFamily="34" charset="0"/>
              </a:rPr>
              <a:t>la communication</a:t>
            </a:r>
          </a:p>
          <a:p>
            <a:pPr algn="just">
              <a:spcBef>
                <a:spcPts val="600"/>
              </a:spcBef>
              <a:buClr>
                <a:srgbClr val="E00034"/>
              </a:buClr>
              <a:buFont typeface="Wingdings" panose="05000000000000000000" pitchFamily="2" charset="2"/>
              <a:buChar char="§"/>
            </a:pPr>
            <a:r>
              <a:rPr lang="fr-FR" sz="1200" b="0" dirty="0" smtClean="0">
                <a:latin typeface="Lucida Sans" panose="020B0602030504020204" pitchFamily="34" charset="0"/>
              </a:rPr>
              <a:t>la mise à disposition</a:t>
            </a:r>
          </a:p>
          <a:p>
            <a:pPr algn="just">
              <a:spcBef>
                <a:spcPts val="600"/>
              </a:spcBef>
              <a:buClr>
                <a:srgbClr val="E00034"/>
              </a:buClr>
              <a:buFont typeface="Wingdings" panose="05000000000000000000" pitchFamily="2" charset="2"/>
              <a:buChar char="§"/>
            </a:pPr>
            <a:r>
              <a:rPr lang="fr-FR" sz="1200" b="0" dirty="0" smtClean="0">
                <a:latin typeface="Lucida Sans" panose="020B0602030504020204" pitchFamily="34" charset="0"/>
              </a:rPr>
              <a:t>le rapprochement…</a:t>
            </a:r>
          </a:p>
          <a:p>
            <a:pPr algn="just">
              <a:spcBef>
                <a:spcPts val="1200"/>
              </a:spcBef>
              <a:buClr>
                <a:srgbClr val="E00034"/>
              </a:buClr>
            </a:pPr>
            <a:r>
              <a:rPr lang="fr-FR" sz="1600" dirty="0" smtClean="0">
                <a:solidFill>
                  <a:srgbClr val="E00034"/>
                </a:solidFill>
                <a:latin typeface="Lucida Sans" panose="020B0602030504020204" pitchFamily="34" charset="0"/>
              </a:rPr>
              <a:t>Le </a:t>
            </a:r>
            <a:r>
              <a:rPr lang="fr-FR" sz="1600" dirty="0">
                <a:solidFill>
                  <a:srgbClr val="E00034"/>
                </a:solidFill>
                <a:latin typeface="Lucida Sans" panose="020B0602030504020204" pitchFamily="34" charset="0"/>
              </a:rPr>
              <a:t>traitement de données personnelles est très vite arrivé !</a:t>
            </a:r>
          </a:p>
          <a:p>
            <a:endParaRPr lang="fr-FR"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dirty="0"/>
          </a:p>
        </p:txBody>
      </p:sp>
      <p:sp>
        <p:nvSpPr>
          <p:cNvPr id="6" name="Espace réservé du numéro de diapositive 5"/>
          <p:cNvSpPr>
            <a:spLocks noGrp="1"/>
          </p:cNvSpPr>
          <p:nvPr>
            <p:ph type="sldNum" sz="quarter" idx="12"/>
          </p:nvPr>
        </p:nvSpPr>
        <p:spPr/>
        <p:txBody>
          <a:bodyPr/>
          <a:lstStyle/>
          <a:p>
            <a:fld id="{86DA12BE-B838-427F-A193-AC5268FDE5EF}" type="slidenum">
              <a:rPr lang="fr-FR" altLang="fr-FR" smtClean="0"/>
              <a:pPr/>
              <a:t>6</a:t>
            </a:fld>
            <a:endParaRPr lang="fr-FR" altLang="fr-FR"/>
          </a:p>
        </p:txBody>
      </p:sp>
      <p:pic>
        <p:nvPicPr>
          <p:cNvPr id="7" name="Image 6" descr="RGPD : une nouvelle réglementation sur la protection des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41579" y="782596"/>
            <a:ext cx="1545159" cy="607980"/>
          </a:xfrm>
          <a:prstGeom prst="rect">
            <a:avLst/>
          </a:prstGeom>
        </p:spPr>
      </p:pic>
    </p:spTree>
    <p:extLst>
      <p:ext uri="{BB962C8B-B14F-4D97-AF65-F5344CB8AC3E}">
        <p14:creationId xmlns:p14="http://schemas.microsoft.com/office/powerpoint/2010/main" val="33402516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303312"/>
            <a:ext cx="7467600" cy="533400"/>
          </a:xfrm>
        </p:spPr>
        <p:txBody>
          <a:bodyPr/>
          <a:lstStyle/>
          <a:p>
            <a:r>
              <a:rPr lang="fr-FR" sz="2000" dirty="0" smtClean="0"/>
              <a:t>RGPD - 5 Principes fondamentaux de la protection des données</a:t>
            </a:r>
            <a:endParaRPr lang="fr-FR" sz="2000" dirty="0"/>
          </a:p>
        </p:txBody>
      </p:sp>
      <p:sp>
        <p:nvSpPr>
          <p:cNvPr id="3" name="Espace réservé du contenu 2"/>
          <p:cNvSpPr>
            <a:spLocks noGrp="1"/>
          </p:cNvSpPr>
          <p:nvPr>
            <p:ph idx="1"/>
          </p:nvPr>
        </p:nvSpPr>
        <p:spPr>
          <a:xfrm>
            <a:off x="1649536" y="1374601"/>
            <a:ext cx="6858000" cy="4419600"/>
          </a:xfrm>
        </p:spPr>
        <p:txBody>
          <a:bodyPr/>
          <a:lstStyle/>
          <a:p>
            <a:pPr marL="342900" indent="-342900">
              <a:buFont typeface="+mj-lt"/>
              <a:buAutoNum type="arabicPeriod"/>
            </a:pPr>
            <a:r>
              <a:rPr lang="fr-FR" sz="1600" dirty="0" smtClean="0"/>
              <a:t>Les finalités de traitement : objectifs de la collecte</a:t>
            </a:r>
          </a:p>
          <a:p>
            <a:pPr marL="788988" lvl="2" indent="-342900">
              <a:buFont typeface="Wingdings" panose="05000000000000000000" pitchFamily="2" charset="2"/>
              <a:buChar char="Ø"/>
            </a:pPr>
            <a:r>
              <a:rPr lang="fr-FR" sz="1400" dirty="0" smtClean="0"/>
              <a:t>Licites, déterminées, explicites et légitimes</a:t>
            </a:r>
          </a:p>
          <a:p>
            <a:pPr marL="342900" indent="-342900">
              <a:buFont typeface="+mj-lt"/>
              <a:buAutoNum type="arabicPeriod"/>
            </a:pPr>
            <a:r>
              <a:rPr lang="fr-FR" sz="1600" dirty="0" smtClean="0"/>
              <a:t>La proportionnalité, pertinence et minimisation des données</a:t>
            </a:r>
          </a:p>
          <a:p>
            <a:pPr marL="788988" lvl="2" indent="-342900">
              <a:buFont typeface="Wingdings" panose="05000000000000000000" pitchFamily="2" charset="2"/>
              <a:buChar char="Ø"/>
            </a:pPr>
            <a:r>
              <a:rPr lang="fr-FR" sz="1400" dirty="0"/>
              <a:t>Juste nécessaires aux finalités, non excessives</a:t>
            </a:r>
          </a:p>
          <a:p>
            <a:pPr marL="342900" indent="-342900">
              <a:buFont typeface="+mj-lt"/>
              <a:buAutoNum type="arabicPeriod"/>
            </a:pPr>
            <a:r>
              <a:rPr lang="fr-FR" sz="1600" dirty="0" smtClean="0"/>
              <a:t>Durée de conservation des données limitée</a:t>
            </a:r>
          </a:p>
          <a:p>
            <a:pPr marL="788988" lvl="2" indent="-342900">
              <a:buFont typeface="Wingdings" panose="05000000000000000000" pitchFamily="2" charset="2"/>
              <a:buChar char="Ø"/>
            </a:pPr>
            <a:r>
              <a:rPr lang="fr-FR" sz="1400" dirty="0"/>
              <a:t>Limitée à la durée strictement nécessaire aux finalités</a:t>
            </a:r>
          </a:p>
          <a:p>
            <a:pPr marL="342900" indent="-342900">
              <a:buFont typeface="+mj-lt"/>
              <a:buAutoNum type="arabicPeriod"/>
            </a:pPr>
            <a:r>
              <a:rPr lang="fr-FR" sz="1600" dirty="0" smtClean="0"/>
              <a:t>La sécurité et la confidentialité des données</a:t>
            </a:r>
          </a:p>
          <a:p>
            <a:pPr marL="788988" lvl="2" indent="-342900">
              <a:buFont typeface="Wingdings" panose="05000000000000000000" pitchFamily="2" charset="2"/>
              <a:buChar char="Ø"/>
            </a:pPr>
            <a:r>
              <a:rPr lang="fr-FR" sz="1400" dirty="0"/>
              <a:t>Proportionnée aux finalités et aux données traitées</a:t>
            </a:r>
          </a:p>
          <a:p>
            <a:pPr marL="342900" indent="-342900">
              <a:buFont typeface="+mj-lt"/>
              <a:buAutoNum type="arabicPeriod"/>
            </a:pPr>
            <a:r>
              <a:rPr lang="fr-FR" sz="1600" dirty="0" smtClean="0"/>
              <a:t>Le respect des droits des personnes</a:t>
            </a:r>
          </a:p>
          <a:p>
            <a:pPr marL="788988" lvl="2" indent="-342900">
              <a:buFont typeface="Wingdings" panose="05000000000000000000" pitchFamily="2" charset="2"/>
              <a:buChar char="Ø"/>
            </a:pPr>
            <a:r>
              <a:rPr lang="fr-FR" sz="1400" dirty="0"/>
              <a:t>Information et respect des droits (accès, opposition, </a:t>
            </a:r>
            <a:r>
              <a:rPr lang="fr-FR" sz="1400" dirty="0" smtClean="0"/>
              <a:t>droit au retrait, suppression</a:t>
            </a:r>
            <a:r>
              <a:rPr lang="fr-FR" sz="1400" dirty="0"/>
              <a:t>…) des personnes concernées</a:t>
            </a:r>
          </a:p>
          <a:p>
            <a:pPr marL="342900" indent="-342900">
              <a:buFont typeface="+mj-lt"/>
              <a:buAutoNum type="arabicPeriod"/>
            </a:pPr>
            <a:endParaRPr lang="fr-FR"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7</a:t>
            </a:fld>
            <a:endParaRPr lang="fr-FR" altLang="fr-FR"/>
          </a:p>
        </p:txBody>
      </p:sp>
    </p:spTree>
    <p:extLst>
      <p:ext uri="{BB962C8B-B14F-4D97-AF65-F5344CB8AC3E}">
        <p14:creationId xmlns:p14="http://schemas.microsoft.com/office/powerpoint/2010/main" val="5246170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301313"/>
            <a:ext cx="6858000" cy="533400"/>
          </a:xfrm>
        </p:spPr>
        <p:txBody>
          <a:bodyPr/>
          <a:lstStyle/>
          <a:p>
            <a:r>
              <a:rPr lang="fr-FR" sz="2000" dirty="0"/>
              <a:t>Ai-je le droit de mettre en œuvre ce traitement ?</a:t>
            </a:r>
            <a:br>
              <a:rPr lang="fr-FR" sz="2000" dirty="0"/>
            </a:br>
            <a:r>
              <a:rPr lang="fr-FR" sz="2000" dirty="0"/>
              <a:t>Licéité (art. 6 du RGPD)</a:t>
            </a:r>
          </a:p>
        </p:txBody>
      </p:sp>
      <p:sp>
        <p:nvSpPr>
          <p:cNvPr id="3" name="Espace réservé du contenu 2"/>
          <p:cNvSpPr>
            <a:spLocks noGrp="1"/>
          </p:cNvSpPr>
          <p:nvPr>
            <p:ph idx="1"/>
          </p:nvPr>
        </p:nvSpPr>
        <p:spPr>
          <a:xfrm>
            <a:off x="1403648" y="1305562"/>
            <a:ext cx="6263754" cy="4571709"/>
          </a:xfrm>
        </p:spPr>
        <p:txBody>
          <a:bodyPr/>
          <a:lstStyle/>
          <a:p>
            <a:r>
              <a:rPr lang="fr-FR" dirty="0" smtClean="0">
                <a:solidFill>
                  <a:srgbClr val="FF0000"/>
                </a:solidFill>
              </a:rPr>
              <a:t>Traitement licite s’il est basé sur au moins une des 6 bases légales :</a:t>
            </a:r>
          </a:p>
          <a:p>
            <a:pPr marL="342900" indent="-342900">
              <a:buFont typeface="+mj-lt"/>
              <a:buAutoNum type="arabicPeriod"/>
            </a:pPr>
            <a:r>
              <a:rPr lang="fr-FR" dirty="0" smtClean="0"/>
              <a:t>Consentement libre et éclairé des personnes</a:t>
            </a:r>
          </a:p>
          <a:p>
            <a:pPr marL="552450" lvl="1" indent="-342900">
              <a:buFont typeface="Wingdings" panose="05000000000000000000" pitchFamily="2" charset="2"/>
              <a:buChar char="Ø"/>
            </a:pPr>
            <a:r>
              <a:rPr lang="fr-FR" b="0" dirty="0" smtClean="0">
                <a:solidFill>
                  <a:srgbClr val="FF0000"/>
                </a:solidFill>
              </a:rPr>
              <a:t>Après information réglementaire obligatoire</a:t>
            </a:r>
            <a:r>
              <a:rPr lang="fr-FR" b="0" dirty="0" smtClean="0"/>
              <a:t> (complète, claire, concise et adaptée aux personnes)</a:t>
            </a:r>
          </a:p>
          <a:p>
            <a:pPr marL="552450" lvl="1" indent="-342900">
              <a:buFont typeface="Wingdings" panose="05000000000000000000" pitchFamily="2" charset="2"/>
              <a:buChar char="Ø"/>
            </a:pPr>
            <a:r>
              <a:rPr lang="fr-FR" dirty="0" smtClean="0"/>
              <a:t>Ethique de la recherche</a:t>
            </a:r>
          </a:p>
          <a:p>
            <a:pPr marL="342900" indent="-342900">
              <a:buFont typeface="+mj-lt"/>
              <a:buAutoNum type="arabicPeriod"/>
            </a:pPr>
            <a:r>
              <a:rPr lang="fr-FR" dirty="0" smtClean="0"/>
              <a:t>Obligation légale </a:t>
            </a:r>
            <a:r>
              <a:rPr lang="fr-FR" b="0" dirty="0" smtClean="0"/>
              <a:t>à laquelle le responsable de traitement est soumis</a:t>
            </a:r>
            <a:endParaRPr lang="fr-FR" dirty="0" smtClean="0"/>
          </a:p>
          <a:p>
            <a:pPr marL="342900" indent="-342900">
              <a:buFont typeface="+mj-lt"/>
              <a:buAutoNum type="arabicPeriod"/>
            </a:pPr>
            <a:r>
              <a:rPr lang="fr-FR" dirty="0" smtClean="0"/>
              <a:t>Exécution d’un contrat </a:t>
            </a:r>
            <a:r>
              <a:rPr lang="fr-FR" b="0" dirty="0" smtClean="0"/>
              <a:t>auquel la personne concernée est partie prenante</a:t>
            </a:r>
          </a:p>
          <a:p>
            <a:pPr marL="342900" indent="-342900">
              <a:buFont typeface="+mj-lt"/>
              <a:buAutoNum type="arabicPeriod"/>
            </a:pPr>
            <a:r>
              <a:rPr lang="fr-FR" dirty="0" smtClean="0"/>
              <a:t>Intérêt vital </a:t>
            </a:r>
            <a:r>
              <a:rPr lang="fr-FR" b="0" dirty="0" smtClean="0"/>
              <a:t>de personnes physiques (personnes concernées ou autre personne physique)</a:t>
            </a:r>
          </a:p>
          <a:p>
            <a:pPr marL="342900" indent="-342900">
              <a:buFont typeface="+mj-lt"/>
              <a:buAutoNum type="arabicPeriod"/>
            </a:pPr>
            <a:r>
              <a:rPr lang="fr-FR" dirty="0" smtClean="0"/>
              <a:t>Exécution d’une mission d’intérêt public</a:t>
            </a:r>
          </a:p>
          <a:p>
            <a:pPr marL="552450" lvl="1" indent="-342900">
              <a:buFont typeface="Wingdings" panose="05000000000000000000" pitchFamily="2" charset="2"/>
              <a:buChar char="Ø"/>
            </a:pPr>
            <a:r>
              <a:rPr lang="fr-FR" dirty="0" smtClean="0">
                <a:solidFill>
                  <a:srgbClr val="FF0000"/>
                </a:solidFill>
              </a:rPr>
              <a:t>Base légale fondamentale des traitements de recherche</a:t>
            </a:r>
          </a:p>
          <a:p>
            <a:pPr marL="342900" indent="-342900">
              <a:buFont typeface="+mj-lt"/>
              <a:buAutoNum type="arabicPeriod"/>
            </a:pPr>
            <a:r>
              <a:rPr lang="fr-FR" dirty="0" smtClean="0"/>
              <a:t>Intérêt légitime du responsable de traitement</a:t>
            </a:r>
          </a:p>
          <a:p>
            <a:pPr marL="552450" lvl="1" indent="-342900">
              <a:buFont typeface="Wingdings" panose="05000000000000000000" pitchFamily="2" charset="2"/>
              <a:buChar char="Ø"/>
            </a:pPr>
            <a:r>
              <a:rPr lang="fr-FR" dirty="0" smtClean="0">
                <a:solidFill>
                  <a:srgbClr val="FF0000"/>
                </a:solidFill>
              </a:rPr>
              <a:t>À justifier </a:t>
            </a:r>
            <a:r>
              <a:rPr lang="fr-FR" dirty="0" smtClean="0"/>
              <a:t>versus les intérêts/libertés/droits des personnes</a:t>
            </a:r>
            <a:endParaRPr lang="fr-FR"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8</a:t>
            </a:fld>
            <a:endParaRPr lang="fr-FR" altLang="fr-FR"/>
          </a:p>
        </p:txBody>
      </p:sp>
      <p:sp>
        <p:nvSpPr>
          <p:cNvPr id="8" name="Accolade fermante 7"/>
          <p:cNvSpPr/>
          <p:nvPr/>
        </p:nvSpPr>
        <p:spPr bwMode="auto">
          <a:xfrm>
            <a:off x="7236296" y="1700808"/>
            <a:ext cx="431106" cy="4176464"/>
          </a:xfrm>
          <a:prstGeom prst="rightBrace">
            <a:avLst/>
          </a:prstGeom>
          <a:noFill/>
          <a:ln w="9525" cap="flat" cmpd="sng" algn="ctr">
            <a:solidFill>
              <a:schemeClr val="tx2"/>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endParaRPr>
          </a:p>
        </p:txBody>
      </p:sp>
      <p:sp>
        <p:nvSpPr>
          <p:cNvPr id="9" name="ZoneTexte 8"/>
          <p:cNvSpPr txBox="1"/>
          <p:nvPr/>
        </p:nvSpPr>
        <p:spPr>
          <a:xfrm>
            <a:off x="7668344" y="3212976"/>
            <a:ext cx="1512168" cy="1384995"/>
          </a:xfrm>
          <a:prstGeom prst="rect">
            <a:avLst/>
          </a:prstGeom>
          <a:noFill/>
        </p:spPr>
        <p:txBody>
          <a:bodyPr wrap="square" rtlCol="0">
            <a:spAutoFit/>
          </a:bodyPr>
          <a:lstStyle/>
          <a:p>
            <a:r>
              <a:rPr lang="fr-FR" b="1" dirty="0" smtClean="0">
                <a:solidFill>
                  <a:srgbClr val="FF0000"/>
                </a:solidFill>
              </a:rPr>
              <a:t>INFORMATION OBLIGATOIRE ET PREALABLE A LA COLLECTE DES DONNEES </a:t>
            </a:r>
            <a:endParaRPr lang="fr-FR" b="1" dirty="0">
              <a:solidFill>
                <a:srgbClr val="FF0000"/>
              </a:solidFill>
            </a:endParaRPr>
          </a:p>
        </p:txBody>
      </p:sp>
    </p:spTree>
    <p:extLst>
      <p:ext uri="{BB962C8B-B14F-4D97-AF65-F5344CB8AC3E}">
        <p14:creationId xmlns:p14="http://schemas.microsoft.com/office/powerpoint/2010/main" val="2854433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6935" y="260648"/>
            <a:ext cx="6858000" cy="533400"/>
          </a:xfrm>
        </p:spPr>
        <p:txBody>
          <a:bodyPr/>
          <a:lstStyle/>
          <a:p>
            <a:r>
              <a:rPr lang="fr-FR" sz="2000" dirty="0"/>
              <a:t>Lois applicables sur la protection des données personnelles</a:t>
            </a:r>
          </a:p>
        </p:txBody>
      </p:sp>
      <p:sp>
        <p:nvSpPr>
          <p:cNvPr id="3" name="Espace réservé du contenu 2"/>
          <p:cNvSpPr>
            <a:spLocks noGrp="1"/>
          </p:cNvSpPr>
          <p:nvPr>
            <p:ph idx="1"/>
          </p:nvPr>
        </p:nvSpPr>
        <p:spPr>
          <a:xfrm>
            <a:off x="1676400" y="1524000"/>
            <a:ext cx="7000056" cy="4419600"/>
          </a:xfrm>
        </p:spPr>
        <p:txBody>
          <a:bodyPr/>
          <a:lstStyle/>
          <a:p>
            <a:r>
              <a:rPr lang="fr-FR" dirty="0" smtClean="0"/>
              <a:t>Règlement général de protection des données (RGPD)</a:t>
            </a:r>
          </a:p>
          <a:p>
            <a:pPr marL="495300" lvl="1" indent="-285750">
              <a:buFont typeface="Arial" panose="020B0604020202020204" pitchFamily="34" charset="0"/>
              <a:buChar char="•"/>
            </a:pPr>
            <a:r>
              <a:rPr lang="fr-FR" dirty="0" smtClean="0"/>
              <a:t>Règlement (UE) 2016/679 du Parlement Européen et du Conseil du 27 Avril 2016</a:t>
            </a:r>
          </a:p>
          <a:p>
            <a:pPr marL="495300" lvl="1" indent="-285750">
              <a:buFont typeface="Arial" panose="020B0604020202020204" pitchFamily="34" charset="0"/>
              <a:buChar char="•"/>
            </a:pPr>
            <a:r>
              <a:rPr lang="fr-FR" dirty="0" smtClean="0"/>
              <a:t>Mis en application depuis le 25 Mai 2018   </a:t>
            </a:r>
          </a:p>
          <a:p>
            <a:pPr marL="285750" indent="-285750">
              <a:buFont typeface="Wingdings" panose="05000000000000000000" pitchFamily="2" charset="2"/>
              <a:buChar char="Ø"/>
            </a:pPr>
            <a:r>
              <a:rPr lang="fr-FR" b="0" dirty="0" smtClean="0"/>
              <a:t>Relatif à la protection des personnes physiques à l’égard du traitement des données à caractère personnel</a:t>
            </a:r>
            <a:r>
              <a:rPr lang="fr-FR" dirty="0" smtClean="0"/>
              <a:t> et à la libre circulation de ces données</a:t>
            </a:r>
          </a:p>
          <a:p>
            <a:r>
              <a:rPr lang="fr-FR" dirty="0" smtClean="0"/>
              <a:t>Loi informatique et libertés</a:t>
            </a:r>
          </a:p>
          <a:p>
            <a:pPr marL="495300" lvl="1" indent="-285750">
              <a:buFont typeface="Arial" panose="020B0604020202020204" pitchFamily="34" charset="0"/>
              <a:buChar char="•"/>
            </a:pPr>
            <a:r>
              <a:rPr lang="fr-FR" dirty="0" smtClean="0"/>
              <a:t>Loi n°78-17 du 6 Janvier 1978 relative à l’informatique, aux fichiers et aux libertés modifiée</a:t>
            </a:r>
          </a:p>
          <a:p>
            <a:pPr marL="495300" lvl="1" indent="-285750">
              <a:buFont typeface="Arial" panose="020B0604020202020204" pitchFamily="34" charset="0"/>
              <a:buChar char="•"/>
            </a:pPr>
            <a:r>
              <a:rPr lang="fr-FR" dirty="0" smtClean="0"/>
              <a:t>Création de la CNIL</a:t>
            </a:r>
          </a:p>
          <a:p>
            <a:pPr marL="495300" lvl="1" indent="-285750">
              <a:buFont typeface="Arial" panose="020B0604020202020204" pitchFamily="34" charset="0"/>
              <a:buChar char="•"/>
            </a:pPr>
            <a:r>
              <a:rPr lang="fr-FR" dirty="0" smtClean="0"/>
              <a:t>Recherche en santé : méthodologies de référence de la CNIL</a:t>
            </a:r>
          </a:p>
          <a:p>
            <a:r>
              <a:rPr lang="fr-FR" dirty="0" smtClean="0"/>
              <a:t>Législation connexe à la protection des données personnelles en recherche</a:t>
            </a:r>
          </a:p>
          <a:p>
            <a:pPr marL="495300" lvl="1" indent="-285750">
              <a:buFont typeface="Arial" panose="020B0604020202020204" pitchFamily="34" charset="0"/>
              <a:buChar char="•"/>
            </a:pPr>
            <a:r>
              <a:rPr lang="fr-FR" dirty="0" smtClean="0"/>
              <a:t>Loi </a:t>
            </a:r>
            <a:r>
              <a:rPr lang="fr-FR" dirty="0" err="1" smtClean="0"/>
              <a:t>Jardé</a:t>
            </a:r>
            <a:r>
              <a:rPr lang="fr-FR" dirty="0" smtClean="0"/>
              <a:t> et Code de santé publique </a:t>
            </a:r>
          </a:p>
          <a:p>
            <a:pPr marL="617538" lvl="2" indent="-171450">
              <a:buFont typeface="Wingdings" panose="05000000000000000000" pitchFamily="2" charset="2"/>
              <a:buChar char="Ø"/>
            </a:pPr>
            <a:r>
              <a:rPr lang="fr-FR" dirty="0" smtClean="0"/>
              <a:t>RIPH</a:t>
            </a:r>
          </a:p>
          <a:p>
            <a:pPr marL="495300" lvl="1" indent="-285750">
              <a:buFont typeface="Arial" panose="020B0604020202020204" pitchFamily="34" charset="0"/>
              <a:buChar char="•"/>
            </a:pPr>
            <a:r>
              <a:rPr lang="fr-FR" dirty="0" smtClean="0"/>
              <a:t>Loi pour une république numérique </a:t>
            </a:r>
          </a:p>
          <a:p>
            <a:pPr marL="617538" lvl="2" indent="-171450">
              <a:buFont typeface="Wingdings" panose="05000000000000000000" pitchFamily="2" charset="2"/>
              <a:buChar char="Ø"/>
            </a:pPr>
            <a:r>
              <a:rPr lang="fr-FR" dirty="0" smtClean="0"/>
              <a:t>Circulation des données et des savoirs</a:t>
            </a:r>
          </a:p>
          <a:p>
            <a:endParaRPr lang="fr-FR"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9</a:t>
            </a:fld>
            <a:endParaRPr lang="fr-FR" altLang="fr-FR"/>
          </a:p>
        </p:txBody>
      </p:sp>
    </p:spTree>
    <p:extLst>
      <p:ext uri="{BB962C8B-B14F-4D97-AF65-F5344CB8AC3E}">
        <p14:creationId xmlns:p14="http://schemas.microsoft.com/office/powerpoint/2010/main" val="169310537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Thème Office 1">
      <a:dk1>
        <a:srgbClr val="000000"/>
      </a:dk1>
      <a:lt1>
        <a:srgbClr val="FFFFFF"/>
      </a:lt1>
      <a:dk2>
        <a:srgbClr val="E00034"/>
      </a:dk2>
      <a:lt2>
        <a:srgbClr val="CBC7BF"/>
      </a:lt2>
      <a:accent1>
        <a:srgbClr val="55517B"/>
      </a:accent1>
      <a:accent2>
        <a:srgbClr val="E1A02F"/>
      </a:accent2>
      <a:accent3>
        <a:srgbClr val="FFFFFF"/>
      </a:accent3>
      <a:accent4>
        <a:srgbClr val="000000"/>
      </a:accent4>
      <a:accent5>
        <a:srgbClr val="B4B3BF"/>
      </a:accent5>
      <a:accent6>
        <a:srgbClr val="CC912A"/>
      </a:accent6>
      <a:hlink>
        <a:srgbClr val="F04D98"/>
      </a:hlink>
      <a:folHlink>
        <a:srgbClr val="004153"/>
      </a:folHlink>
    </a:clrScheme>
    <a:fontScheme name="Thème Office">
      <a:majorFont>
        <a:latin typeface="Lucida Sans"/>
        <a:ea typeface=""/>
        <a:cs typeface="Times New Roman"/>
      </a:majorFont>
      <a:minorFont>
        <a:latin typeface="Lucida Sans"/>
        <a:ea typeface=""/>
        <a:cs typeface="Times New Roma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tx2"/>
        </a:solidFill>
        <a:ln w="9525"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alt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defRPr>
        </a:defPPr>
      </a:lstStyle>
    </a:spDef>
    <a:lnDef>
      <a:spPr bwMode="auto">
        <a:xfrm>
          <a:off x="0" y="0"/>
          <a:ext cx="1" cy="1"/>
        </a:xfrm>
        <a:custGeom>
          <a:avLst/>
          <a:gdLst/>
          <a:ahLst/>
          <a:cxnLst/>
          <a:rect l="0" t="0" r="0" b="0"/>
          <a:pathLst/>
        </a:custGeom>
        <a:solidFill>
          <a:schemeClr val="tx2"/>
        </a:solidFill>
        <a:ln w="9525"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alt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defRPr>
        </a:defPPr>
      </a:lstStyle>
    </a:lnDef>
  </a:objectDefaults>
  <a:extraClrSchemeLst>
    <a:extraClrScheme>
      <a:clrScheme name="Thème Office 1">
        <a:dk1>
          <a:srgbClr val="000000"/>
        </a:dk1>
        <a:lt1>
          <a:srgbClr val="FFFFFF"/>
        </a:lt1>
        <a:dk2>
          <a:srgbClr val="E00034"/>
        </a:dk2>
        <a:lt2>
          <a:srgbClr val="CBC7BF"/>
        </a:lt2>
        <a:accent1>
          <a:srgbClr val="55517B"/>
        </a:accent1>
        <a:accent2>
          <a:srgbClr val="E1A02F"/>
        </a:accent2>
        <a:accent3>
          <a:srgbClr val="FFFFFF"/>
        </a:accent3>
        <a:accent4>
          <a:srgbClr val="000000"/>
        </a:accent4>
        <a:accent5>
          <a:srgbClr val="B4B3BF"/>
        </a:accent5>
        <a:accent6>
          <a:srgbClr val="CC912A"/>
        </a:accent6>
        <a:hlink>
          <a:srgbClr val="F04D98"/>
        </a:hlink>
        <a:folHlink>
          <a:srgbClr val="00415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12E0DDFCBEFA47917F05DE4C4E5D45" ma:contentTypeVersion="13" ma:contentTypeDescription="Crée un document." ma:contentTypeScope="" ma:versionID="01befa3f631dbf8ca3544e72cb8d3fb0">
  <xsd:schema xmlns:xsd="http://www.w3.org/2001/XMLSchema" xmlns:xs="http://www.w3.org/2001/XMLSchema" xmlns:p="http://schemas.microsoft.com/office/2006/metadata/properties" xmlns:ns1="http://schemas.microsoft.com/sharepoint/v3" xmlns:ns2="be38ea47-42e1-4ab0-9126-85e257c79e3e" xmlns:ns3="47349983-5714-4770-ab17-4ebd15529204" targetNamespace="http://schemas.microsoft.com/office/2006/metadata/properties" ma:root="true" ma:fieldsID="54d42e11db6445264a5ac53f0ddb4476" ns1:_="" ns2:_="" ns3:_="">
    <xsd:import namespace="http://schemas.microsoft.com/sharepoint/v3"/>
    <xsd:import namespace="be38ea47-42e1-4ab0-9126-85e257c79e3e"/>
    <xsd:import namespace="47349983-5714-4770-ab17-4ebd15529204"/>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9"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e38ea47-42e1-4ab0-9126-85e257c79e3e" elementFormDefault="qualified">
    <xsd:import namespace="http://schemas.microsoft.com/office/2006/documentManagement/types"/>
    <xsd:import namespace="http://schemas.microsoft.com/office/infopath/2007/PartnerControls"/>
    <xsd:element name="SharedWithUsers" ma:index="10" nillable="true" ma:displayName="Partagé avec"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7349983-5714-4770-ab17-4ebd15529204"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DateTaken" ma:index="20" nillable="true" ma:displayName="MediaServiceDateTaken" ma:hidden="true" ma:internalName="MediaServiceDateTaken"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1233A6E-B376-492E-8EC0-406020D5D948}"/>
</file>

<file path=customXml/itemProps2.xml><?xml version="1.0" encoding="utf-8"?>
<ds:datastoreItem xmlns:ds="http://schemas.openxmlformats.org/officeDocument/2006/customXml" ds:itemID="{A1CA6620-456A-4D37-AD8A-4B650CAE2E34}"/>
</file>

<file path=customXml/itemProps3.xml><?xml version="1.0" encoding="utf-8"?>
<ds:datastoreItem xmlns:ds="http://schemas.openxmlformats.org/officeDocument/2006/customXml" ds:itemID="{BBE24B0C-CC92-4C07-87D2-D1046E1DAA98}"/>
</file>

<file path=docProps/app.xml><?xml version="1.0" encoding="utf-8"?>
<Properties xmlns="http://schemas.openxmlformats.org/officeDocument/2006/extended-properties" xmlns:vt="http://schemas.openxmlformats.org/officeDocument/2006/docPropsVTypes">
  <Template>UPEC Modèle 1 v1b</Template>
  <TotalTime>9108</TotalTime>
  <Words>2055</Words>
  <Application>Microsoft Office PowerPoint</Application>
  <PresentationFormat>Affichage à l'écran (4:3)</PresentationFormat>
  <Paragraphs>266</Paragraphs>
  <Slides>18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18</vt:i4>
      </vt:variant>
    </vt:vector>
  </HeadingPairs>
  <TitlesOfParts>
    <vt:vector size="23" baseType="lpstr">
      <vt:lpstr>Arial</vt:lpstr>
      <vt:lpstr>Lucida Sans</vt:lpstr>
      <vt:lpstr>Times New Roman</vt:lpstr>
      <vt:lpstr>Wingdings</vt:lpstr>
      <vt:lpstr>Thème Office</vt:lpstr>
      <vt:lpstr>Présentation PowerPoint</vt:lpstr>
      <vt:lpstr>Diffuser ou ne pas diffuser ses données ?</vt:lpstr>
      <vt:lpstr>Qu’est-ce qui est une donnée à caractère personnel ?</vt:lpstr>
      <vt:lpstr>Quizz : Données à caractère personnel (DCP)</vt:lpstr>
      <vt:lpstr>Les données à caractère personnel : quelles sont-elles ?</vt:lpstr>
      <vt:lpstr>Règlement Général de Protection des Données (RGPD) – Traitement de données</vt:lpstr>
      <vt:lpstr>RGPD - 5 Principes fondamentaux de la protection des données</vt:lpstr>
      <vt:lpstr>Ai-je le droit de mettre en œuvre ce traitement ? Licéité (art. 6 du RGPD)</vt:lpstr>
      <vt:lpstr>Lois applicables sur la protection des données personnelles</vt:lpstr>
      <vt:lpstr>Dans quels cas peut-on communiquer ou réutiliser des données personnelles ?</vt:lpstr>
      <vt:lpstr>Anonymisation ou Pseudonymisation ?</vt:lpstr>
      <vt:lpstr>Anonymisation : comment procéder ?</vt:lpstr>
      <vt:lpstr>Comment vérifier son anonymisation ?</vt:lpstr>
      <vt:lpstr>Quel est l’intérêt de la pseudonymisation ?</vt:lpstr>
      <vt:lpstr>Points de vigilance RGPD</vt:lpstr>
      <vt:lpstr>Quelques références pour aller plus loin</vt:lpstr>
      <vt:lpstr>Présentation PowerPoint</vt:lpstr>
      <vt:lpstr>Quelques techniques de pseudonymisation / d’anonymisation</vt:lpstr>
    </vt:vector>
  </TitlesOfParts>
  <Company>UPEC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Marie-Helene Noel</dc:creator>
  <cp:lastModifiedBy>Nagia Lakhouache</cp:lastModifiedBy>
  <cp:revision>74</cp:revision>
  <dcterms:created xsi:type="dcterms:W3CDTF">2022-01-10T15:01:12Z</dcterms:created>
  <dcterms:modified xsi:type="dcterms:W3CDTF">2022-01-21T11:16:20Z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0x010100C712E0DDFCBEFA47917F05DE4C4E5D45</vt:lpwstr>
  </property>
</Properties>
</file>